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356" r:id="rId2"/>
    <p:sldId id="462" r:id="rId3"/>
    <p:sldId id="323" r:id="rId4"/>
    <p:sldId id="507" r:id="rId5"/>
    <p:sldId id="508" r:id="rId6"/>
    <p:sldId id="439" r:id="rId7"/>
    <p:sldId id="445" r:id="rId8"/>
    <p:sldId id="444" r:id="rId9"/>
    <p:sldId id="480" r:id="rId10"/>
    <p:sldId id="440" r:id="rId11"/>
    <p:sldId id="484" r:id="rId12"/>
    <p:sldId id="485" r:id="rId13"/>
    <p:sldId id="330" r:id="rId14"/>
    <p:sldId id="401" r:id="rId15"/>
    <p:sldId id="448" r:id="rId16"/>
    <p:sldId id="447" r:id="rId17"/>
    <p:sldId id="403" r:id="rId18"/>
    <p:sldId id="511" r:id="rId19"/>
    <p:sldId id="512" r:id="rId20"/>
    <p:sldId id="406" r:id="rId21"/>
    <p:sldId id="460" r:id="rId22"/>
    <p:sldId id="402" r:id="rId23"/>
    <p:sldId id="429" r:id="rId24"/>
    <p:sldId id="430" r:id="rId25"/>
    <p:sldId id="449" r:id="rId26"/>
    <p:sldId id="466" r:id="rId27"/>
    <p:sldId id="509" r:id="rId28"/>
    <p:sldId id="510" r:id="rId29"/>
    <p:sldId id="467" r:id="rId30"/>
    <p:sldId id="427" r:id="rId31"/>
    <p:sldId id="405" r:id="rId32"/>
    <p:sldId id="452" r:id="rId33"/>
    <p:sldId id="327" r:id="rId34"/>
    <p:sldId id="477" r:id="rId35"/>
    <p:sldId id="426" r:id="rId36"/>
    <p:sldId id="487" r:id="rId37"/>
  </p:sldIdLst>
  <p:sldSz cx="9144000" cy="6858000" type="overhead"/>
  <p:notesSz cx="6856413" cy="9713913"/>
  <p:defaultTextStyle>
    <a:defPPr>
      <a:defRPr lang="en-US"/>
    </a:defPPr>
    <a:lvl1pPr algn="ctr" rtl="0" eaLnBrk="0" fontAlgn="base" hangingPunct="0">
      <a:spcBef>
        <a:spcPct val="0"/>
      </a:spcBef>
      <a:spcAft>
        <a:spcPct val="0"/>
      </a:spcAft>
      <a:defRPr kumimoji="1" sz="4000" kern="1200">
        <a:solidFill>
          <a:schemeClr val="tx1"/>
        </a:solidFill>
        <a:latin typeface="Courier" pitchFamily="49" charset="0"/>
        <a:ea typeface="+mn-ea"/>
        <a:cs typeface="+mn-cs"/>
      </a:defRPr>
    </a:lvl1pPr>
    <a:lvl2pPr marL="457200" algn="ctr" rtl="0" eaLnBrk="0" fontAlgn="base" hangingPunct="0">
      <a:spcBef>
        <a:spcPct val="0"/>
      </a:spcBef>
      <a:spcAft>
        <a:spcPct val="0"/>
      </a:spcAft>
      <a:defRPr kumimoji="1" sz="4000" kern="1200">
        <a:solidFill>
          <a:schemeClr val="tx1"/>
        </a:solidFill>
        <a:latin typeface="Courier" pitchFamily="49" charset="0"/>
        <a:ea typeface="+mn-ea"/>
        <a:cs typeface="+mn-cs"/>
      </a:defRPr>
    </a:lvl2pPr>
    <a:lvl3pPr marL="914400" algn="ctr" rtl="0" eaLnBrk="0" fontAlgn="base" hangingPunct="0">
      <a:spcBef>
        <a:spcPct val="0"/>
      </a:spcBef>
      <a:spcAft>
        <a:spcPct val="0"/>
      </a:spcAft>
      <a:defRPr kumimoji="1" sz="4000" kern="1200">
        <a:solidFill>
          <a:schemeClr val="tx1"/>
        </a:solidFill>
        <a:latin typeface="Courier" pitchFamily="49" charset="0"/>
        <a:ea typeface="+mn-ea"/>
        <a:cs typeface="+mn-cs"/>
      </a:defRPr>
    </a:lvl3pPr>
    <a:lvl4pPr marL="1371600" algn="ctr" rtl="0" eaLnBrk="0" fontAlgn="base" hangingPunct="0">
      <a:spcBef>
        <a:spcPct val="0"/>
      </a:spcBef>
      <a:spcAft>
        <a:spcPct val="0"/>
      </a:spcAft>
      <a:defRPr kumimoji="1" sz="4000" kern="1200">
        <a:solidFill>
          <a:schemeClr val="tx1"/>
        </a:solidFill>
        <a:latin typeface="Courier" pitchFamily="49" charset="0"/>
        <a:ea typeface="+mn-ea"/>
        <a:cs typeface="+mn-cs"/>
      </a:defRPr>
    </a:lvl4pPr>
    <a:lvl5pPr marL="1828800" algn="ctr" rtl="0" eaLnBrk="0" fontAlgn="base" hangingPunct="0">
      <a:spcBef>
        <a:spcPct val="0"/>
      </a:spcBef>
      <a:spcAft>
        <a:spcPct val="0"/>
      </a:spcAft>
      <a:defRPr kumimoji="1" sz="4000" kern="1200">
        <a:solidFill>
          <a:schemeClr val="tx1"/>
        </a:solidFill>
        <a:latin typeface="Courier" pitchFamily="49" charset="0"/>
        <a:ea typeface="+mn-ea"/>
        <a:cs typeface="+mn-cs"/>
      </a:defRPr>
    </a:lvl5pPr>
    <a:lvl6pPr marL="2286000" algn="l" defTabSz="914400" rtl="0" eaLnBrk="1" latinLnBrk="0" hangingPunct="1">
      <a:defRPr kumimoji="1" sz="4000" kern="1200">
        <a:solidFill>
          <a:schemeClr val="tx1"/>
        </a:solidFill>
        <a:latin typeface="Courier" pitchFamily="49" charset="0"/>
        <a:ea typeface="+mn-ea"/>
        <a:cs typeface="+mn-cs"/>
      </a:defRPr>
    </a:lvl6pPr>
    <a:lvl7pPr marL="2743200" algn="l" defTabSz="914400" rtl="0" eaLnBrk="1" latinLnBrk="0" hangingPunct="1">
      <a:defRPr kumimoji="1" sz="4000" kern="1200">
        <a:solidFill>
          <a:schemeClr val="tx1"/>
        </a:solidFill>
        <a:latin typeface="Courier" pitchFamily="49" charset="0"/>
        <a:ea typeface="+mn-ea"/>
        <a:cs typeface="+mn-cs"/>
      </a:defRPr>
    </a:lvl7pPr>
    <a:lvl8pPr marL="3200400" algn="l" defTabSz="914400" rtl="0" eaLnBrk="1" latinLnBrk="0" hangingPunct="1">
      <a:defRPr kumimoji="1" sz="4000" kern="1200">
        <a:solidFill>
          <a:schemeClr val="tx1"/>
        </a:solidFill>
        <a:latin typeface="Courier" pitchFamily="49" charset="0"/>
        <a:ea typeface="+mn-ea"/>
        <a:cs typeface="+mn-cs"/>
      </a:defRPr>
    </a:lvl8pPr>
    <a:lvl9pPr marL="3657600" algn="l" defTabSz="914400" rtl="0" eaLnBrk="1" latinLnBrk="0" hangingPunct="1">
      <a:defRPr kumimoji="1" sz="4000" kern="1200">
        <a:solidFill>
          <a:schemeClr val="tx1"/>
        </a:solidFill>
        <a:latin typeface="Courier"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3399"/>
    <a:srgbClr val="336699"/>
    <a:srgbClr val="008080"/>
    <a:srgbClr val="0099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69" autoAdjust="0"/>
    <p:restoredTop sz="87814" autoAdjust="0"/>
  </p:normalViewPr>
  <p:slideViewPr>
    <p:cSldViewPr>
      <p:cViewPr>
        <p:scale>
          <a:sx n="66" d="100"/>
          <a:sy n="66" d="100"/>
        </p:scale>
        <p:origin x="1498" y="7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974" y="-102"/>
      </p:cViewPr>
      <p:guideLst>
        <p:guide orient="horz" pos="305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sldNum" sz="quarter" idx="3"/>
          </p:nvPr>
        </p:nvSpPr>
        <p:spPr bwMode="auto">
          <a:xfrm>
            <a:off x="3884613" y="9228138"/>
            <a:ext cx="2971800" cy="485775"/>
          </a:xfrm>
          <a:prstGeom prst="rect">
            <a:avLst/>
          </a:prstGeom>
          <a:noFill/>
          <a:ln w="9525">
            <a:noFill/>
            <a:miter lim="800000"/>
            <a:headEnd/>
            <a:tailEnd/>
          </a:ln>
        </p:spPr>
        <p:txBody>
          <a:bodyPr vert="horz" wrap="square" lIns="91093" tIns="45546" rIns="91093" bIns="45546" numCol="1" anchor="b" anchorCtr="0" compatLnSpc="1">
            <a:prstTxWarp prst="textNoShape">
              <a:avLst/>
            </a:prstTxWarp>
          </a:bodyPr>
          <a:lstStyle>
            <a:lvl1pPr algn="r" defTabSz="911225">
              <a:defRPr kumimoji="0" sz="1200">
                <a:latin typeface="Times New Roman" panose="02020603050405020304" pitchFamily="18" charset="0"/>
              </a:defRPr>
            </a:lvl1pPr>
          </a:lstStyle>
          <a:p>
            <a:fld id="{3ECB6664-F2AE-4EC2-AF20-B77988A51F6B}" type="slidenum">
              <a:rPr lang="en-US" altLang="fi-FI"/>
              <a:pPr/>
              <a:t>‹#›</a:t>
            </a:fld>
            <a:endParaRPr lang="en-US" altLang="fi-FI"/>
          </a:p>
        </p:txBody>
      </p:sp>
    </p:spTree>
    <p:extLst>
      <p:ext uri="{BB962C8B-B14F-4D97-AF65-F5344CB8AC3E}">
        <p14:creationId xmlns:p14="http://schemas.microsoft.com/office/powerpoint/2010/main" val="103088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2971800" cy="485775"/>
          </a:xfrm>
          <a:prstGeom prst="rect">
            <a:avLst/>
          </a:prstGeom>
          <a:noFill/>
          <a:ln w="9525">
            <a:noFill/>
            <a:miter lim="800000"/>
            <a:headEnd/>
            <a:tailEnd/>
          </a:ln>
        </p:spPr>
        <p:txBody>
          <a:bodyPr vert="horz" wrap="square" lIns="91093" tIns="45546" rIns="91093" bIns="45546" numCol="1" anchor="t" anchorCtr="0" compatLnSpc="1">
            <a:prstTxWarp prst="textNoShape">
              <a:avLst/>
            </a:prstTxWarp>
          </a:bodyPr>
          <a:lstStyle>
            <a:lvl1pPr algn="l" defTabSz="911225">
              <a:defRPr kumimoji="0" sz="1200">
                <a:latin typeface="Times New Roman" pitchFamily="18" charset="0"/>
              </a:defRPr>
            </a:lvl1pPr>
          </a:lstStyle>
          <a:p>
            <a:pPr>
              <a:defRPr/>
            </a:pPr>
            <a:endParaRPr lang="en-US"/>
          </a:p>
        </p:txBody>
      </p:sp>
      <p:sp>
        <p:nvSpPr>
          <p:cNvPr id="76803" name="Rectangle 9"/>
          <p:cNvSpPr>
            <a:spLocks noChangeArrowheads="1"/>
          </p:cNvSpPr>
          <p:nvPr>
            <p:ph type="sldImg" idx="2"/>
          </p:nvPr>
        </p:nvSpPr>
        <p:spPr bwMode="auto">
          <a:xfrm>
            <a:off x="998538" y="728663"/>
            <a:ext cx="4857750" cy="3643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14400" y="4614863"/>
            <a:ext cx="5027613" cy="4370387"/>
          </a:xfrm>
          <a:prstGeom prst="rect">
            <a:avLst/>
          </a:prstGeom>
          <a:noFill/>
          <a:ln w="9525">
            <a:noFill/>
            <a:miter lim="800000"/>
            <a:headEnd/>
            <a:tailEnd/>
          </a:ln>
        </p:spPr>
        <p:txBody>
          <a:bodyPr vert="horz" wrap="square" lIns="91093" tIns="45546" rIns="91093" bIns="455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9" name="Rectangle 11"/>
          <p:cNvSpPr>
            <a:spLocks noGrp="1" noChangeArrowheads="1"/>
          </p:cNvSpPr>
          <p:nvPr>
            <p:ph type="dt" idx="1"/>
          </p:nvPr>
        </p:nvSpPr>
        <p:spPr bwMode="auto">
          <a:xfrm>
            <a:off x="3884613" y="0"/>
            <a:ext cx="2971800" cy="485775"/>
          </a:xfrm>
          <a:prstGeom prst="rect">
            <a:avLst/>
          </a:prstGeom>
          <a:noFill/>
          <a:ln w="9525">
            <a:noFill/>
            <a:miter lim="800000"/>
            <a:headEnd/>
            <a:tailEnd/>
          </a:ln>
        </p:spPr>
        <p:txBody>
          <a:bodyPr vert="horz" wrap="square" lIns="91093" tIns="45546" rIns="91093" bIns="45546" numCol="1" anchor="t" anchorCtr="0" compatLnSpc="1">
            <a:prstTxWarp prst="textNoShape">
              <a:avLst/>
            </a:prstTxWarp>
          </a:bodyPr>
          <a:lstStyle>
            <a:lvl1pPr algn="r" defTabSz="911225">
              <a:defRPr kumimoji="0" sz="1200">
                <a:latin typeface="Times New Roman" pitchFamily="18" charset="0"/>
              </a:defRPr>
            </a:lvl1pPr>
          </a:lstStyle>
          <a:p>
            <a:pPr>
              <a:defRPr/>
            </a:pPr>
            <a:fld id="{3775CDA3-7F61-4BAE-B1F5-B7A89D59FB1B}" type="datetime1">
              <a:rPr lang="en-US"/>
              <a:pPr>
                <a:defRPr/>
              </a:pPr>
              <a:t>11/23/2016</a:t>
            </a:fld>
            <a:endParaRPr lang="en-US"/>
          </a:p>
        </p:txBody>
      </p:sp>
      <p:sp>
        <p:nvSpPr>
          <p:cNvPr id="2060" name="Rectangle 12"/>
          <p:cNvSpPr>
            <a:spLocks noGrp="1" noChangeArrowheads="1"/>
          </p:cNvSpPr>
          <p:nvPr>
            <p:ph type="ftr" sz="quarter" idx="4"/>
          </p:nvPr>
        </p:nvSpPr>
        <p:spPr bwMode="auto">
          <a:xfrm>
            <a:off x="0" y="9228138"/>
            <a:ext cx="2971800" cy="485775"/>
          </a:xfrm>
          <a:prstGeom prst="rect">
            <a:avLst/>
          </a:prstGeom>
          <a:noFill/>
          <a:ln w="9525">
            <a:noFill/>
            <a:miter lim="800000"/>
            <a:headEnd/>
            <a:tailEnd/>
          </a:ln>
        </p:spPr>
        <p:txBody>
          <a:bodyPr vert="horz" wrap="square" lIns="91093" tIns="45546" rIns="91093" bIns="45546" numCol="1" anchor="b" anchorCtr="0" compatLnSpc="1">
            <a:prstTxWarp prst="textNoShape">
              <a:avLst/>
            </a:prstTxWarp>
          </a:bodyPr>
          <a:lstStyle>
            <a:lvl1pPr algn="l" defTabSz="911225">
              <a:defRPr kumimoji="0" sz="1200">
                <a:latin typeface="Times New Roman" pitchFamily="18" charset="0"/>
              </a:defRPr>
            </a:lvl1pPr>
          </a:lstStyle>
          <a:p>
            <a:pPr>
              <a:defRPr/>
            </a:pPr>
            <a:endParaRPr lang="en-US"/>
          </a:p>
        </p:txBody>
      </p:sp>
      <p:sp>
        <p:nvSpPr>
          <p:cNvPr id="2061" name="Rectangle 13"/>
          <p:cNvSpPr>
            <a:spLocks noGrp="1" noChangeArrowheads="1"/>
          </p:cNvSpPr>
          <p:nvPr>
            <p:ph type="sldNum" sz="quarter" idx="5"/>
          </p:nvPr>
        </p:nvSpPr>
        <p:spPr bwMode="auto">
          <a:xfrm>
            <a:off x="3884613" y="9228138"/>
            <a:ext cx="2971800" cy="485775"/>
          </a:xfrm>
          <a:prstGeom prst="rect">
            <a:avLst/>
          </a:prstGeom>
          <a:noFill/>
          <a:ln w="9525">
            <a:noFill/>
            <a:miter lim="800000"/>
            <a:headEnd/>
            <a:tailEnd/>
          </a:ln>
        </p:spPr>
        <p:txBody>
          <a:bodyPr vert="horz" wrap="square" lIns="91093" tIns="45546" rIns="91093" bIns="45546" numCol="1" anchor="b" anchorCtr="0" compatLnSpc="1">
            <a:prstTxWarp prst="textNoShape">
              <a:avLst/>
            </a:prstTxWarp>
          </a:bodyPr>
          <a:lstStyle>
            <a:lvl1pPr algn="r" defTabSz="911225">
              <a:defRPr kumimoji="0" sz="1200">
                <a:latin typeface="Times New Roman" panose="02020603050405020304" pitchFamily="18" charset="0"/>
              </a:defRPr>
            </a:lvl1pPr>
          </a:lstStyle>
          <a:p>
            <a:fld id="{73EB6937-A32D-463B-A987-6F25EC5B7AC8}" type="slidenum">
              <a:rPr lang="en-US" altLang="fi-FI"/>
              <a:pPr/>
              <a:t>‹#›</a:t>
            </a:fld>
            <a:endParaRPr lang="en-US" altLang="fi-FI"/>
          </a:p>
        </p:txBody>
      </p:sp>
    </p:spTree>
    <p:extLst>
      <p:ext uri="{BB962C8B-B14F-4D97-AF65-F5344CB8AC3E}">
        <p14:creationId xmlns:p14="http://schemas.microsoft.com/office/powerpoint/2010/main" val="26092406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latin typeface="Arial" panose="020B0604020202020204" pitchFamily="34" charset="0"/>
              </a:rPr>
              <a:t>NNT = 1 / absolute risk difference,   kts PRISMA 24</a:t>
            </a:r>
          </a:p>
        </p:txBody>
      </p:sp>
      <p:sp>
        <p:nvSpPr>
          <p:cNvPr id="829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21E7DC06-8C2B-4CFE-A650-0374574112B7}" type="datetime1">
              <a:rPr kumimoji="0" lang="en-US" altLang="fi-FI" sz="1200" smtClean="0">
                <a:latin typeface="Times New Roman" panose="02020603050405020304" pitchFamily="18" charset="0"/>
              </a:rPr>
              <a:pPr/>
              <a:t>11/23/2016</a:t>
            </a:fld>
            <a:endParaRPr kumimoji="0" lang="en-US" altLang="fi-FI" sz="1200" smtClean="0">
              <a:latin typeface="Times New Roman" panose="02020603050405020304" pitchFamily="18" charset="0"/>
            </a:endParaRP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B4163F9C-2EBE-4713-954B-B50A31D8AD15}" type="slidenum">
              <a:rPr kumimoji="0" lang="en-US" altLang="fi-FI" sz="1200">
                <a:latin typeface="Times New Roman" panose="02020603050405020304" pitchFamily="18" charset="0"/>
              </a:rPr>
              <a:pPr/>
              <a:t>14</a:t>
            </a:fld>
            <a:endParaRPr kumimoji="0" lang="en-US" altLang="fi-FI" sz="1200">
              <a:latin typeface="Times New Roman" panose="02020603050405020304" pitchFamily="18" charset="0"/>
            </a:endParaRPr>
          </a:p>
        </p:txBody>
      </p:sp>
    </p:spTree>
    <p:extLst>
      <p:ext uri="{BB962C8B-B14F-4D97-AF65-F5344CB8AC3E}">
        <p14:creationId xmlns:p14="http://schemas.microsoft.com/office/powerpoint/2010/main" val="351121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n kuvan paikkamerkki 1"/>
          <p:cNvSpPr>
            <a:spLocks noGrp="1" noRot="1" noChangeAspect="1" noTextEdit="1"/>
          </p:cNvSpPr>
          <p:nvPr>
            <p:ph type="sldImg"/>
          </p:nvPr>
        </p:nvSpPr>
        <p:spPr>
          <a:ln/>
        </p:spPr>
      </p:sp>
      <p:sp>
        <p:nvSpPr>
          <p:cNvPr id="83971"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latin typeface="Arial" panose="020B0604020202020204" pitchFamily="34" charset="0"/>
              </a:rPr>
              <a:t>Glassissa s on vain toisen ryhmän keskihajonta (s2), hedgesissä s:n kaavan alla lisäksi -2 (sopii pienille otoksille) </a:t>
            </a:r>
          </a:p>
        </p:txBody>
      </p:sp>
      <p:sp>
        <p:nvSpPr>
          <p:cNvPr id="83972" name="Päivämäärän paikkamerkki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7568794F-FE36-460E-BE5A-54DEE6E5E995}" type="datetime1">
              <a:rPr kumimoji="0" lang="en-US" altLang="fi-FI" sz="1200" smtClean="0">
                <a:latin typeface="Times New Roman" panose="02020603050405020304" pitchFamily="18" charset="0"/>
              </a:rPr>
              <a:pPr/>
              <a:t>11/23/2016</a:t>
            </a:fld>
            <a:endParaRPr kumimoji="0" lang="en-US" altLang="fi-FI" sz="1200" smtClean="0">
              <a:latin typeface="Times New Roman" panose="02020603050405020304" pitchFamily="18" charset="0"/>
            </a:endParaRPr>
          </a:p>
        </p:txBody>
      </p:sp>
      <p:sp>
        <p:nvSpPr>
          <p:cNvPr id="83973" name="Dian numeron paikkamerkki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8A0DAADB-5458-40B1-A325-89A8A29BFB50}" type="slidenum">
              <a:rPr kumimoji="0" lang="en-US" altLang="fi-FI" sz="1200">
                <a:latin typeface="Times New Roman" panose="02020603050405020304" pitchFamily="18" charset="0"/>
              </a:rPr>
              <a:pPr/>
              <a:t>15</a:t>
            </a:fld>
            <a:endParaRPr kumimoji="0" lang="en-US" altLang="fi-FI" sz="1200">
              <a:latin typeface="Times New Roman" panose="02020603050405020304" pitchFamily="18" charset="0"/>
            </a:endParaRPr>
          </a:p>
        </p:txBody>
      </p:sp>
    </p:spTree>
    <p:extLst>
      <p:ext uri="{BB962C8B-B14F-4D97-AF65-F5344CB8AC3E}">
        <p14:creationId xmlns:p14="http://schemas.microsoft.com/office/powerpoint/2010/main" val="3308596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latin typeface="Arial" panose="020B0604020202020204" pitchFamily="34" charset="0"/>
              </a:rPr>
              <a:t>Oma slide laatukriteereistä</a:t>
            </a:r>
          </a:p>
        </p:txBody>
      </p:sp>
      <p:sp>
        <p:nvSpPr>
          <p:cNvPr id="849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A82C1801-F64F-4072-8618-81664E3A11A0}" type="datetime1">
              <a:rPr kumimoji="0" lang="en-US" altLang="fi-FI" sz="1200" smtClean="0">
                <a:latin typeface="Times New Roman" panose="02020603050405020304" pitchFamily="18" charset="0"/>
              </a:rPr>
              <a:pPr/>
              <a:t>11/23/2016</a:t>
            </a:fld>
            <a:endParaRPr kumimoji="0" lang="en-US" altLang="fi-FI" sz="1200" smtClean="0">
              <a:latin typeface="Times New Roman" panose="02020603050405020304" pitchFamily="18" charset="0"/>
            </a:endParaRP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521D9029-D40B-4D79-8563-347ED713EB7D}" type="slidenum">
              <a:rPr kumimoji="0" lang="en-US" altLang="fi-FI" sz="1200">
                <a:latin typeface="Times New Roman" panose="02020603050405020304" pitchFamily="18" charset="0"/>
              </a:rPr>
              <a:pPr/>
              <a:t>21</a:t>
            </a:fld>
            <a:endParaRPr kumimoji="0" lang="en-US" altLang="fi-FI" sz="1200">
              <a:latin typeface="Times New Roman" panose="02020603050405020304" pitchFamily="18" charset="0"/>
            </a:endParaRPr>
          </a:p>
        </p:txBody>
      </p:sp>
    </p:spTree>
    <p:extLst>
      <p:ext uri="{BB962C8B-B14F-4D97-AF65-F5344CB8AC3E}">
        <p14:creationId xmlns:p14="http://schemas.microsoft.com/office/powerpoint/2010/main" val="229356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Dian kuvan paikkamerkki 1"/>
          <p:cNvSpPr>
            <a:spLocks noGrp="1" noRot="1" noChangeAspect="1" noTextEdit="1"/>
          </p:cNvSpPr>
          <p:nvPr>
            <p:ph type="sldImg"/>
          </p:nvPr>
        </p:nvSpPr>
        <p:spPr>
          <a:ln/>
        </p:spPr>
      </p:sp>
      <p:sp>
        <p:nvSpPr>
          <p:cNvPr id="86019"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latin typeface="Arial" panose="020B0604020202020204" pitchFamily="34" charset="0"/>
              </a:rPr>
              <a:t>In HA, individuals with eating disorders (anorexia nervosa </a:t>
            </a:r>
            <a:r>
              <a:rPr lang="fi-FI" altLang="fi-FI" i="1" smtClean="0">
                <a:latin typeface="Arial" panose="020B0604020202020204" pitchFamily="34" charset="0"/>
              </a:rPr>
              <a:t>d</a:t>
            </a:r>
            <a:r>
              <a:rPr lang="fi-FI" altLang="fi-FI" smtClean="0">
                <a:latin typeface="Arial" panose="020B0604020202020204" pitchFamily="34" charset="0"/>
              </a:rPr>
              <a:t>= 0.63, bulimia nervosa </a:t>
            </a:r>
            <a:r>
              <a:rPr lang="fi-FI" altLang="fi-FI" i="1" smtClean="0">
                <a:latin typeface="Arial" panose="020B0604020202020204" pitchFamily="34" charset="0"/>
              </a:rPr>
              <a:t>d </a:t>
            </a:r>
            <a:r>
              <a:rPr lang="fi-FI" altLang="fi-FI" smtClean="0">
                <a:latin typeface="Arial" panose="020B0604020202020204" pitchFamily="34" charset="0"/>
              </a:rPr>
              <a:t>= 0.55) and alcohol use disorder (</a:t>
            </a:r>
            <a:r>
              <a:rPr lang="fi-FI" altLang="fi-FI" i="1" smtClean="0">
                <a:latin typeface="Arial" panose="020B0604020202020204" pitchFamily="34" charset="0"/>
              </a:rPr>
              <a:t>d </a:t>
            </a:r>
            <a:r>
              <a:rPr lang="fi-FI" altLang="fi-FI" smtClean="0">
                <a:latin typeface="Arial" panose="020B0604020202020204" pitchFamily="34" charset="0"/>
              </a:rPr>
              <a:t>= 0.29) had significantly lower scores compared with all other disorders (</a:t>
            </a:r>
            <a:r>
              <a:rPr lang="fi-FI" altLang="fi-FI" i="1" smtClean="0">
                <a:latin typeface="Arial" panose="020B0604020202020204" pitchFamily="34" charset="0"/>
              </a:rPr>
              <a:t>d</a:t>
            </a:r>
            <a:r>
              <a:rPr lang="fi-FI" altLang="fi-FI" smtClean="0">
                <a:latin typeface="Arial" panose="020B0604020202020204" pitchFamily="34" charset="0"/>
              </a:rPr>
              <a:t>’s between 0.71 and 2.66) except for bipolar disorder and for each others.</a:t>
            </a:r>
          </a:p>
        </p:txBody>
      </p:sp>
      <p:sp>
        <p:nvSpPr>
          <p:cNvPr id="86020" name="Päivämäärän paikkamerkki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FE16937E-2D0E-4ABB-AA18-CB149C7C8B50}" type="datetime1">
              <a:rPr kumimoji="0" lang="en-US" altLang="fi-FI" sz="1200" smtClean="0">
                <a:latin typeface="Times New Roman" panose="02020603050405020304" pitchFamily="18" charset="0"/>
              </a:rPr>
              <a:pPr/>
              <a:t>11/23/2016</a:t>
            </a:fld>
            <a:endParaRPr kumimoji="0" lang="en-US" altLang="fi-FI" sz="1200" smtClean="0">
              <a:latin typeface="Times New Roman" panose="02020603050405020304" pitchFamily="18" charset="0"/>
            </a:endParaRPr>
          </a:p>
        </p:txBody>
      </p:sp>
      <p:sp>
        <p:nvSpPr>
          <p:cNvPr id="86021" name="Dian numeron paikkamerkki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6BC8B987-7455-4646-98C5-BEC160B154E3}" type="slidenum">
              <a:rPr kumimoji="0" lang="en-US" altLang="fi-FI" sz="1200">
                <a:latin typeface="Times New Roman" panose="02020603050405020304" pitchFamily="18" charset="0"/>
              </a:rPr>
              <a:pPr/>
              <a:t>29</a:t>
            </a:fld>
            <a:endParaRPr kumimoji="0" lang="en-US" altLang="fi-FI" sz="1200">
              <a:latin typeface="Times New Roman" panose="02020603050405020304" pitchFamily="18" charset="0"/>
            </a:endParaRPr>
          </a:p>
        </p:txBody>
      </p:sp>
    </p:spTree>
    <p:extLst>
      <p:ext uri="{BB962C8B-B14F-4D97-AF65-F5344CB8AC3E}">
        <p14:creationId xmlns:p14="http://schemas.microsoft.com/office/powerpoint/2010/main" val="3437584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latin typeface="Arial" panose="020B0604020202020204" pitchFamily="34" charset="0"/>
              </a:rPr>
              <a:t>Päivitä kirjallisuus</a:t>
            </a:r>
          </a:p>
        </p:txBody>
      </p:sp>
      <p:sp>
        <p:nvSpPr>
          <p:cNvPr id="8704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19E047A4-C9B9-4A94-B58A-4DCF64BBE8CB}" type="datetime1">
              <a:rPr kumimoji="0" lang="en-US" altLang="fi-FI" sz="1200" smtClean="0">
                <a:latin typeface="Times New Roman" panose="02020603050405020304" pitchFamily="18" charset="0"/>
              </a:rPr>
              <a:pPr/>
              <a:t>11/23/2016</a:t>
            </a:fld>
            <a:endParaRPr kumimoji="0" lang="en-US" altLang="fi-FI" sz="1200" smtClean="0">
              <a:latin typeface="Times New Roman" panose="02020603050405020304" pitchFamily="18" charset="0"/>
            </a:endParaRPr>
          </a:p>
        </p:txBody>
      </p:sp>
      <p:sp>
        <p:nvSpPr>
          <p:cNvPr id="870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46BD58D0-7640-414D-90C6-3AAAD7C8BA3B}" type="slidenum">
              <a:rPr kumimoji="0" lang="en-US" altLang="fi-FI" sz="1200">
                <a:latin typeface="Times New Roman" panose="02020603050405020304" pitchFamily="18" charset="0"/>
              </a:rPr>
              <a:pPr/>
              <a:t>32</a:t>
            </a:fld>
            <a:endParaRPr kumimoji="0" lang="en-US" altLang="fi-FI" sz="1200">
              <a:latin typeface="Times New Roman" panose="02020603050405020304" pitchFamily="18" charset="0"/>
            </a:endParaRPr>
          </a:p>
        </p:txBody>
      </p:sp>
    </p:spTree>
    <p:extLst>
      <p:ext uri="{BB962C8B-B14F-4D97-AF65-F5344CB8AC3E}">
        <p14:creationId xmlns:p14="http://schemas.microsoft.com/office/powerpoint/2010/main" val="355957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FA16553F-C89A-4876-8C81-12CF27EE807A}" type="datetime1">
              <a:rPr kumimoji="0" lang="en-US" altLang="fi-FI" sz="1200" smtClean="0">
                <a:latin typeface="Times New Roman" panose="02020603050405020304" pitchFamily="18" charset="0"/>
              </a:rPr>
              <a:pPr/>
              <a:t>11/23/2016</a:t>
            </a:fld>
            <a:endParaRPr kumimoji="0" lang="en-US" altLang="fi-FI" sz="1200" smtClean="0">
              <a:latin typeface="Times New Roman" panose="02020603050405020304" pitchFamily="18" charset="0"/>
            </a:endParaRPr>
          </a:p>
        </p:txBody>
      </p:sp>
      <p:sp>
        <p:nvSpPr>
          <p:cNvPr id="880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E5EE7892-00F1-468C-8FDD-7CC2EBE774F9}" type="slidenum">
              <a:rPr kumimoji="0" lang="en-US" altLang="fi-FI" sz="1200">
                <a:latin typeface="Times New Roman" panose="02020603050405020304" pitchFamily="18" charset="0"/>
              </a:rPr>
              <a:pPr/>
              <a:t>33</a:t>
            </a:fld>
            <a:endParaRPr kumimoji="0" lang="en-US" altLang="fi-FI" sz="1200">
              <a:latin typeface="Times New Roman" panose="02020603050405020304" pitchFamily="18" charset="0"/>
            </a:endParaRPr>
          </a:p>
        </p:txBody>
      </p:sp>
      <p:sp>
        <p:nvSpPr>
          <p:cNvPr id="88068" name="Rectangle 2"/>
          <p:cNvSpPr>
            <a:spLocks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latin typeface="Arial" panose="020B0604020202020204" pitchFamily="34" charset="0"/>
              </a:rPr>
              <a:t>Cochranessa oli 134 sch ja 168 dep/anxi meta-analyysia</a:t>
            </a:r>
          </a:p>
        </p:txBody>
      </p:sp>
    </p:spTree>
    <p:extLst>
      <p:ext uri="{BB962C8B-B14F-4D97-AF65-F5344CB8AC3E}">
        <p14:creationId xmlns:p14="http://schemas.microsoft.com/office/powerpoint/2010/main" val="373503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DE6903A1-AFA8-4E91-A1A7-AE63578A0FC0}" type="datetime1">
              <a:rPr kumimoji="0" lang="en-US" altLang="fi-FI" sz="1200" smtClean="0">
                <a:latin typeface="Times New Roman" panose="02020603050405020304" pitchFamily="18" charset="0"/>
              </a:rPr>
              <a:pPr/>
              <a:t>11/23/2016</a:t>
            </a:fld>
            <a:endParaRPr kumimoji="0" lang="en-US" altLang="fi-FI" sz="1200" smtClean="0">
              <a:latin typeface="Times New Roman" panose="02020603050405020304" pitchFamily="18" charset="0"/>
            </a:endParaRPr>
          </a:p>
        </p:txBody>
      </p:sp>
      <p:sp>
        <p:nvSpPr>
          <p:cNvPr id="890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4000">
                <a:solidFill>
                  <a:schemeClr val="tx1"/>
                </a:solidFill>
                <a:latin typeface="Courier" pitchFamily="49" charset="0"/>
              </a:defRPr>
            </a:lvl1pPr>
            <a:lvl2pPr marL="742950" indent="-285750" defTabSz="911225">
              <a:defRPr kumimoji="1" sz="4000">
                <a:solidFill>
                  <a:schemeClr val="tx1"/>
                </a:solidFill>
                <a:latin typeface="Courier" pitchFamily="49" charset="0"/>
              </a:defRPr>
            </a:lvl2pPr>
            <a:lvl3pPr marL="1143000" indent="-228600" defTabSz="911225">
              <a:defRPr kumimoji="1" sz="4000">
                <a:solidFill>
                  <a:schemeClr val="tx1"/>
                </a:solidFill>
                <a:latin typeface="Courier" pitchFamily="49" charset="0"/>
              </a:defRPr>
            </a:lvl3pPr>
            <a:lvl4pPr marL="1600200" indent="-228600" defTabSz="911225">
              <a:defRPr kumimoji="1" sz="4000">
                <a:solidFill>
                  <a:schemeClr val="tx1"/>
                </a:solidFill>
                <a:latin typeface="Courier" pitchFamily="49" charset="0"/>
              </a:defRPr>
            </a:lvl4pPr>
            <a:lvl5pPr marL="2057400" indent="-228600" defTabSz="911225">
              <a:defRPr kumimoji="1" sz="4000">
                <a:solidFill>
                  <a:schemeClr val="tx1"/>
                </a:solidFill>
                <a:latin typeface="Courier" pitchFamily="49" charset="0"/>
              </a:defRPr>
            </a:lvl5pPr>
            <a:lvl6pPr marL="2514600" indent="-228600" algn="ctr" defTabSz="911225" eaLnBrk="0" fontAlgn="base" hangingPunct="0">
              <a:spcBef>
                <a:spcPct val="0"/>
              </a:spcBef>
              <a:spcAft>
                <a:spcPct val="0"/>
              </a:spcAft>
              <a:defRPr kumimoji="1" sz="4000">
                <a:solidFill>
                  <a:schemeClr val="tx1"/>
                </a:solidFill>
                <a:latin typeface="Courier" pitchFamily="49" charset="0"/>
              </a:defRPr>
            </a:lvl6pPr>
            <a:lvl7pPr marL="2971800" indent="-228600" algn="ctr" defTabSz="911225" eaLnBrk="0" fontAlgn="base" hangingPunct="0">
              <a:spcBef>
                <a:spcPct val="0"/>
              </a:spcBef>
              <a:spcAft>
                <a:spcPct val="0"/>
              </a:spcAft>
              <a:defRPr kumimoji="1" sz="4000">
                <a:solidFill>
                  <a:schemeClr val="tx1"/>
                </a:solidFill>
                <a:latin typeface="Courier" pitchFamily="49" charset="0"/>
              </a:defRPr>
            </a:lvl7pPr>
            <a:lvl8pPr marL="3429000" indent="-228600" algn="ctr" defTabSz="911225" eaLnBrk="0" fontAlgn="base" hangingPunct="0">
              <a:spcBef>
                <a:spcPct val="0"/>
              </a:spcBef>
              <a:spcAft>
                <a:spcPct val="0"/>
              </a:spcAft>
              <a:defRPr kumimoji="1" sz="4000">
                <a:solidFill>
                  <a:schemeClr val="tx1"/>
                </a:solidFill>
                <a:latin typeface="Courier" pitchFamily="49" charset="0"/>
              </a:defRPr>
            </a:lvl8pPr>
            <a:lvl9pPr marL="3886200" indent="-228600" algn="ctr" defTabSz="911225" eaLnBrk="0" fontAlgn="base" hangingPunct="0">
              <a:spcBef>
                <a:spcPct val="0"/>
              </a:spcBef>
              <a:spcAft>
                <a:spcPct val="0"/>
              </a:spcAft>
              <a:defRPr kumimoji="1" sz="4000">
                <a:solidFill>
                  <a:schemeClr val="tx1"/>
                </a:solidFill>
                <a:latin typeface="Courier" pitchFamily="49" charset="0"/>
              </a:defRPr>
            </a:lvl9pPr>
          </a:lstStyle>
          <a:p>
            <a:fld id="{0E6914B4-DC8A-46CB-99BF-68A2D310874F}" type="slidenum">
              <a:rPr kumimoji="0" lang="en-US" altLang="fi-FI" sz="1200">
                <a:latin typeface="Times New Roman" panose="02020603050405020304" pitchFamily="18" charset="0"/>
              </a:rPr>
              <a:pPr/>
              <a:t>34</a:t>
            </a:fld>
            <a:endParaRPr kumimoji="0" lang="en-US" altLang="fi-FI" sz="1200">
              <a:latin typeface="Times New Roman" panose="02020603050405020304" pitchFamily="18" charset="0"/>
            </a:endParaRPr>
          </a:p>
        </p:txBody>
      </p:sp>
      <p:sp>
        <p:nvSpPr>
          <p:cNvPr id="89092" name="Rectangle 2"/>
          <p:cNvSpPr>
            <a:spLocks noChangeArrowheads="1" noTextEdit="1"/>
          </p:cNvSpPr>
          <p:nvPr>
            <p:ph type="sldImg"/>
          </p:nvPr>
        </p:nvSpPr>
        <p:spPr>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smtClean="0">
                <a:latin typeface="Arial" panose="020B0604020202020204" pitchFamily="34" charset="0"/>
              </a:rPr>
              <a:t>Cochranessa oli 134 sch ja 168 dep/anxi meta-analyysia</a:t>
            </a:r>
          </a:p>
        </p:txBody>
      </p:sp>
    </p:spTree>
    <p:extLst>
      <p:ext uri="{BB962C8B-B14F-4D97-AF65-F5344CB8AC3E}">
        <p14:creationId xmlns:p14="http://schemas.microsoft.com/office/powerpoint/2010/main" val="175439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i-FI"/>
          </a:p>
        </p:txBody>
      </p:sp>
      <p:sp>
        <p:nvSpPr>
          <p:cNvPr id="5" name="Rectangle 9"/>
          <p:cNvSpPr>
            <a:spLocks noChangeArrowheads="1"/>
          </p:cNvSpPr>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pPr algn="l">
              <a:spcBef>
                <a:spcPct val="20000"/>
              </a:spcBef>
              <a:buClr>
                <a:schemeClr val="hlink"/>
              </a:buClr>
              <a:buSzPct val="50000"/>
              <a:buFont typeface="Monotype Sorts" pitchFamily="2" charset="2"/>
              <a:buNone/>
              <a:defRPr/>
            </a:pPr>
            <a:r>
              <a:rPr lang="en-US" altLang="fi-FI" sz="2400" smtClean="0">
                <a:latin typeface="Arial" charset="0"/>
              </a:rPr>
              <a:t>Click to edit Master text styles</a:t>
            </a:r>
          </a:p>
          <a:p>
            <a:pPr algn="l">
              <a:spcBef>
                <a:spcPct val="20000"/>
              </a:spcBef>
              <a:buClr>
                <a:schemeClr val="hlink"/>
              </a:buClr>
              <a:buSzPct val="50000"/>
              <a:buFont typeface="Monotype Sorts" pitchFamily="2" charset="2"/>
              <a:buNone/>
              <a:defRPr/>
            </a:pPr>
            <a:r>
              <a:rPr lang="en-US" altLang="fi-FI" sz="2400" smtClean="0">
                <a:latin typeface="Arial" charset="0"/>
              </a:rPr>
              <a:t>Second Level</a:t>
            </a:r>
          </a:p>
          <a:p>
            <a:pPr algn="l">
              <a:spcBef>
                <a:spcPct val="20000"/>
              </a:spcBef>
              <a:buClr>
                <a:schemeClr val="hlink"/>
              </a:buClr>
              <a:buSzPct val="50000"/>
              <a:buFont typeface="Monotype Sorts" pitchFamily="2" charset="2"/>
              <a:buNone/>
              <a:defRPr/>
            </a:pPr>
            <a:r>
              <a:rPr lang="en-US" altLang="fi-FI" sz="2400" smtClean="0">
                <a:latin typeface="Arial" charset="0"/>
              </a:rPr>
              <a:t>Third Level</a:t>
            </a:r>
          </a:p>
          <a:p>
            <a:pPr algn="l">
              <a:spcBef>
                <a:spcPct val="20000"/>
              </a:spcBef>
              <a:buClr>
                <a:schemeClr val="hlink"/>
              </a:buClr>
              <a:buSzPct val="50000"/>
              <a:buFont typeface="Monotype Sorts" pitchFamily="2" charset="2"/>
              <a:buNone/>
              <a:defRPr/>
            </a:pPr>
            <a:r>
              <a:rPr lang="en-US" altLang="fi-FI" sz="2400" smtClean="0">
                <a:latin typeface="Arial" charset="0"/>
              </a:rPr>
              <a:t>Fourth Level</a:t>
            </a:r>
          </a:p>
          <a:p>
            <a:pPr algn="l">
              <a:spcBef>
                <a:spcPct val="20000"/>
              </a:spcBef>
              <a:buClr>
                <a:schemeClr val="hlink"/>
              </a:buClr>
              <a:buSzPct val="50000"/>
              <a:buFont typeface="Monotype Sorts" pitchFamily="2" charset="2"/>
              <a:buNone/>
              <a:defRPr/>
            </a:pPr>
            <a:r>
              <a:rPr lang="en-US" altLang="fi-FI" sz="2400" smtClean="0">
                <a:latin typeface="Arial" charset="0"/>
              </a:rPr>
              <a:t>Fifth Level</a:t>
            </a:r>
          </a:p>
        </p:txBody>
      </p:sp>
      <p:sp>
        <p:nvSpPr>
          <p:cNvPr id="3076"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8"/>
          <p:cNvSpPr>
            <a:spLocks noGrp="1" noChangeArrowheads="1"/>
          </p:cNvSpPr>
          <p:nvPr>
            <p:ph type="sldNum" sz="quarter" idx="10"/>
          </p:nvPr>
        </p:nvSpPr>
        <p:spPr/>
        <p:txBody>
          <a:bodyPr/>
          <a:lstStyle>
            <a:lvl1pPr>
              <a:defRPr/>
            </a:lvl1pPr>
          </a:lstStyle>
          <a:p>
            <a:fld id="{A5A1C5A8-AFE8-407E-8740-FF0751F9373C}" type="slidenum">
              <a:rPr lang="en-US" altLang="fi-FI"/>
              <a:pPr/>
              <a:t>‹#›</a:t>
            </a:fld>
            <a:endParaRPr lang="en-US" altLang="fi-FI"/>
          </a:p>
        </p:txBody>
      </p:sp>
    </p:spTree>
    <p:extLst>
      <p:ext uri="{BB962C8B-B14F-4D97-AF65-F5344CB8AC3E}">
        <p14:creationId xmlns:p14="http://schemas.microsoft.com/office/powerpoint/2010/main" val="347318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7"/>
          <p:cNvSpPr>
            <a:spLocks noGrp="1" noChangeArrowheads="1"/>
          </p:cNvSpPr>
          <p:nvPr>
            <p:ph type="sldNum" sz="quarter" idx="10"/>
          </p:nvPr>
        </p:nvSpPr>
        <p:spPr>
          <a:ln/>
        </p:spPr>
        <p:txBody>
          <a:bodyPr/>
          <a:lstStyle>
            <a:lvl1pPr>
              <a:defRPr/>
            </a:lvl1pPr>
          </a:lstStyle>
          <a:p>
            <a:fld id="{8AEE1A1F-D403-42AC-BEC8-FD36A9A47C57}" type="slidenum">
              <a:rPr lang="en-US" altLang="fi-FI"/>
              <a:pPr/>
              <a:t>‹#›</a:t>
            </a:fld>
            <a:endParaRPr lang="en-US" altLang="fi-FI"/>
          </a:p>
        </p:txBody>
      </p:sp>
    </p:spTree>
    <p:extLst>
      <p:ext uri="{BB962C8B-B14F-4D97-AF65-F5344CB8AC3E}">
        <p14:creationId xmlns:p14="http://schemas.microsoft.com/office/powerpoint/2010/main" val="52849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7"/>
          <p:cNvSpPr>
            <a:spLocks noGrp="1" noChangeArrowheads="1"/>
          </p:cNvSpPr>
          <p:nvPr>
            <p:ph type="sldNum" sz="quarter" idx="10"/>
          </p:nvPr>
        </p:nvSpPr>
        <p:spPr>
          <a:ln/>
        </p:spPr>
        <p:txBody>
          <a:bodyPr/>
          <a:lstStyle>
            <a:lvl1pPr>
              <a:defRPr/>
            </a:lvl1pPr>
          </a:lstStyle>
          <a:p>
            <a:fld id="{8E65AFEC-643D-4B22-B29A-CBEC3094C974}" type="slidenum">
              <a:rPr lang="en-US" altLang="fi-FI"/>
              <a:pPr/>
              <a:t>‹#›</a:t>
            </a:fld>
            <a:endParaRPr lang="en-US" altLang="fi-FI"/>
          </a:p>
        </p:txBody>
      </p:sp>
    </p:spTree>
    <p:extLst>
      <p:ext uri="{BB962C8B-B14F-4D97-AF65-F5344CB8AC3E}">
        <p14:creationId xmlns:p14="http://schemas.microsoft.com/office/powerpoint/2010/main" val="411913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2819400" y="1981200"/>
            <a:ext cx="6096000" cy="4114800"/>
          </a:xfrm>
        </p:spPr>
        <p:txBody>
          <a:bodyPr/>
          <a:lstStyle/>
          <a:p>
            <a:pPr lvl="0"/>
            <a:endParaRPr lang="fi-FI" noProof="0" smtClean="0"/>
          </a:p>
        </p:txBody>
      </p:sp>
      <p:sp>
        <p:nvSpPr>
          <p:cNvPr id="4" name="Rectangle 7"/>
          <p:cNvSpPr>
            <a:spLocks noGrp="1" noChangeArrowheads="1"/>
          </p:cNvSpPr>
          <p:nvPr>
            <p:ph type="sldNum" sz="quarter" idx="10"/>
          </p:nvPr>
        </p:nvSpPr>
        <p:spPr>
          <a:ln/>
        </p:spPr>
        <p:txBody>
          <a:bodyPr/>
          <a:lstStyle>
            <a:lvl1pPr>
              <a:defRPr/>
            </a:lvl1pPr>
          </a:lstStyle>
          <a:p>
            <a:fld id="{7EE47034-F2B3-4251-8D2B-03E37E62A1F5}" type="slidenum">
              <a:rPr lang="en-US" altLang="fi-FI"/>
              <a:pPr/>
              <a:t>‹#›</a:t>
            </a:fld>
            <a:endParaRPr lang="en-US" altLang="fi-FI"/>
          </a:p>
        </p:txBody>
      </p:sp>
    </p:spTree>
    <p:extLst>
      <p:ext uri="{BB962C8B-B14F-4D97-AF65-F5344CB8AC3E}">
        <p14:creationId xmlns:p14="http://schemas.microsoft.com/office/powerpoint/2010/main" val="87063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7"/>
          <p:cNvSpPr>
            <a:spLocks noGrp="1" noChangeArrowheads="1"/>
          </p:cNvSpPr>
          <p:nvPr>
            <p:ph type="sldNum" sz="quarter" idx="10"/>
          </p:nvPr>
        </p:nvSpPr>
        <p:spPr>
          <a:ln/>
        </p:spPr>
        <p:txBody>
          <a:bodyPr/>
          <a:lstStyle>
            <a:lvl1pPr>
              <a:defRPr/>
            </a:lvl1pPr>
          </a:lstStyle>
          <a:p>
            <a:fld id="{CE800B97-2598-4D3C-B3D6-3998F429DE67}" type="slidenum">
              <a:rPr lang="en-US" altLang="fi-FI"/>
              <a:pPr/>
              <a:t>‹#›</a:t>
            </a:fld>
            <a:endParaRPr lang="en-US" altLang="fi-FI"/>
          </a:p>
        </p:txBody>
      </p:sp>
    </p:spTree>
    <p:extLst>
      <p:ext uri="{BB962C8B-B14F-4D97-AF65-F5344CB8AC3E}">
        <p14:creationId xmlns:p14="http://schemas.microsoft.com/office/powerpoint/2010/main" val="142165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90E6017D-BC10-40C3-A541-8D7071EC247B}" type="slidenum">
              <a:rPr lang="en-US" altLang="fi-FI"/>
              <a:pPr/>
              <a:t>‹#›</a:t>
            </a:fld>
            <a:endParaRPr lang="en-US" altLang="fi-FI"/>
          </a:p>
        </p:txBody>
      </p:sp>
    </p:spTree>
    <p:extLst>
      <p:ext uri="{BB962C8B-B14F-4D97-AF65-F5344CB8AC3E}">
        <p14:creationId xmlns:p14="http://schemas.microsoft.com/office/powerpoint/2010/main" val="170938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7"/>
          <p:cNvSpPr>
            <a:spLocks noGrp="1" noChangeArrowheads="1"/>
          </p:cNvSpPr>
          <p:nvPr>
            <p:ph type="sldNum" sz="quarter" idx="10"/>
          </p:nvPr>
        </p:nvSpPr>
        <p:spPr>
          <a:ln/>
        </p:spPr>
        <p:txBody>
          <a:bodyPr/>
          <a:lstStyle>
            <a:lvl1pPr>
              <a:defRPr/>
            </a:lvl1pPr>
          </a:lstStyle>
          <a:p>
            <a:fld id="{EA3BFCFA-D3ED-4DC2-98E0-87D876C790F1}" type="slidenum">
              <a:rPr lang="en-US" altLang="fi-FI"/>
              <a:pPr/>
              <a:t>‹#›</a:t>
            </a:fld>
            <a:endParaRPr lang="en-US" altLang="fi-FI"/>
          </a:p>
        </p:txBody>
      </p:sp>
    </p:spTree>
    <p:extLst>
      <p:ext uri="{BB962C8B-B14F-4D97-AF65-F5344CB8AC3E}">
        <p14:creationId xmlns:p14="http://schemas.microsoft.com/office/powerpoint/2010/main" val="101686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7"/>
          <p:cNvSpPr>
            <a:spLocks noGrp="1" noChangeArrowheads="1"/>
          </p:cNvSpPr>
          <p:nvPr>
            <p:ph type="sldNum" sz="quarter" idx="10"/>
          </p:nvPr>
        </p:nvSpPr>
        <p:spPr>
          <a:ln/>
        </p:spPr>
        <p:txBody>
          <a:bodyPr/>
          <a:lstStyle>
            <a:lvl1pPr>
              <a:defRPr/>
            </a:lvl1pPr>
          </a:lstStyle>
          <a:p>
            <a:fld id="{C90BBAAE-C323-4B1E-AC9F-B84C286C6AFD}" type="slidenum">
              <a:rPr lang="en-US" altLang="fi-FI"/>
              <a:pPr/>
              <a:t>‹#›</a:t>
            </a:fld>
            <a:endParaRPr lang="en-US" altLang="fi-FI"/>
          </a:p>
        </p:txBody>
      </p:sp>
    </p:spTree>
    <p:extLst>
      <p:ext uri="{BB962C8B-B14F-4D97-AF65-F5344CB8AC3E}">
        <p14:creationId xmlns:p14="http://schemas.microsoft.com/office/powerpoint/2010/main" val="15900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7"/>
          <p:cNvSpPr>
            <a:spLocks noGrp="1" noChangeArrowheads="1"/>
          </p:cNvSpPr>
          <p:nvPr>
            <p:ph type="sldNum" sz="quarter" idx="10"/>
          </p:nvPr>
        </p:nvSpPr>
        <p:spPr>
          <a:ln/>
        </p:spPr>
        <p:txBody>
          <a:bodyPr/>
          <a:lstStyle>
            <a:lvl1pPr>
              <a:defRPr/>
            </a:lvl1pPr>
          </a:lstStyle>
          <a:p>
            <a:fld id="{FE0632F1-77AD-4DC0-B953-AC8036ED7E82}" type="slidenum">
              <a:rPr lang="en-US" altLang="fi-FI"/>
              <a:pPr/>
              <a:t>‹#›</a:t>
            </a:fld>
            <a:endParaRPr lang="en-US" altLang="fi-FI"/>
          </a:p>
        </p:txBody>
      </p:sp>
    </p:spTree>
    <p:extLst>
      <p:ext uri="{BB962C8B-B14F-4D97-AF65-F5344CB8AC3E}">
        <p14:creationId xmlns:p14="http://schemas.microsoft.com/office/powerpoint/2010/main" val="423954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509A2946-44B3-4206-A976-284138AC99DD}" type="slidenum">
              <a:rPr lang="en-US" altLang="fi-FI"/>
              <a:pPr/>
              <a:t>‹#›</a:t>
            </a:fld>
            <a:endParaRPr lang="en-US" altLang="fi-FI"/>
          </a:p>
        </p:txBody>
      </p:sp>
    </p:spTree>
    <p:extLst>
      <p:ext uri="{BB962C8B-B14F-4D97-AF65-F5344CB8AC3E}">
        <p14:creationId xmlns:p14="http://schemas.microsoft.com/office/powerpoint/2010/main" val="72650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2D6D9E56-4631-4D2F-82E7-AA22CC83443A}" type="slidenum">
              <a:rPr lang="en-US" altLang="fi-FI"/>
              <a:pPr/>
              <a:t>‹#›</a:t>
            </a:fld>
            <a:endParaRPr lang="en-US" altLang="fi-FI"/>
          </a:p>
        </p:txBody>
      </p:sp>
    </p:spTree>
    <p:extLst>
      <p:ext uri="{BB962C8B-B14F-4D97-AF65-F5344CB8AC3E}">
        <p14:creationId xmlns:p14="http://schemas.microsoft.com/office/powerpoint/2010/main" val="13265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95CF5DEE-278D-44EA-B6D1-181650630C69}" type="slidenum">
              <a:rPr lang="en-US" altLang="fi-FI"/>
              <a:pPr/>
              <a:t>‹#›</a:t>
            </a:fld>
            <a:endParaRPr lang="en-US" altLang="fi-FI"/>
          </a:p>
        </p:txBody>
      </p:sp>
    </p:spTree>
    <p:extLst>
      <p:ext uri="{BB962C8B-B14F-4D97-AF65-F5344CB8AC3E}">
        <p14:creationId xmlns:p14="http://schemas.microsoft.com/office/powerpoint/2010/main" val="123956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99FF66"/>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fi-FI" smtClean="0"/>
              <a:t>Click to edit Master title style</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fi-FI" smtClean="0"/>
              <a:t>Click to edit Master text styles</a:t>
            </a:r>
          </a:p>
          <a:p>
            <a:pPr lvl="1"/>
            <a:r>
              <a:rPr lang="en-US" altLang="fi-FI" smtClean="0"/>
              <a:t>Second Level</a:t>
            </a:r>
          </a:p>
          <a:p>
            <a:pPr lvl="2"/>
            <a:r>
              <a:rPr lang="en-US" altLang="fi-FI" smtClean="0"/>
              <a:t>Third Level</a:t>
            </a:r>
          </a:p>
          <a:p>
            <a:pPr lvl="3"/>
            <a:r>
              <a:rPr lang="en-US" altLang="fi-FI" smtClean="0"/>
              <a:t>Fourth Level</a:t>
            </a:r>
          </a:p>
          <a:p>
            <a:pPr lvl="4"/>
            <a:r>
              <a:rPr lang="en-US" altLang="fi-FI" smtClean="0"/>
              <a:t>Fifth Level</a:t>
            </a:r>
          </a:p>
        </p:txBody>
      </p:sp>
      <p:sp>
        <p:nvSpPr>
          <p:cNvPr id="1031"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hlink"/>
                </a:solidFill>
                <a:latin typeface="Arial" panose="020B0604020202020204" pitchFamily="34" charset="0"/>
              </a:defRPr>
            </a:lvl1pPr>
          </a:lstStyle>
          <a:p>
            <a:fld id="{59A63337-5772-484A-9F16-ADE4AB429D79}" type="slidenum">
              <a:rPr lang="en-US" altLang="fi-FI"/>
              <a:pPr/>
              <a:t>‹#›</a:t>
            </a:fld>
            <a:endParaRPr lang="en-US" altLang="fi-FI"/>
          </a:p>
        </p:txBody>
      </p:sp>
    </p:spTree>
  </p:cSld>
  <p:clrMap bg1="dk2" tx1="lt1" bg2="dk1" tx2="lt2" accent1="accent1" accent2="accent2" accent3="accent3" accent4="accent4" accent5="accent5" accent6="accent6" hlink="hlink" folHlink="folHlink"/>
  <p:sldLayoutIdLst>
    <p:sldLayoutId id="2147483998"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hf hdr="0" ftr="0" dt="0"/>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anose="05010101010101010101"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9966"/>
        </a:buClr>
        <a:buSzPct val="75000"/>
        <a:buFont typeface="Monotype Sorts" panose="05010101010101010101"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anose="05010101010101010101"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47813" y="1628775"/>
            <a:ext cx="6192837" cy="1143000"/>
          </a:xfrm>
          <a:noFill/>
        </p:spPr>
        <p:txBody>
          <a:bodyPr/>
          <a:lstStyle/>
          <a:p>
            <a:pPr algn="ctr">
              <a:lnSpc>
                <a:spcPct val="100000"/>
              </a:lnSpc>
            </a:pPr>
            <a:r>
              <a:rPr lang="fi-FI" altLang="fi-FI" sz="8000" smtClean="0">
                <a:solidFill>
                  <a:schemeClr val="bg1"/>
                </a:solidFill>
              </a:rPr>
              <a:t>Systematic reviews and meta-analyses</a:t>
            </a:r>
          </a:p>
        </p:txBody>
      </p:sp>
      <p:sp>
        <p:nvSpPr>
          <p:cNvPr id="3075" name="Rectangle 6"/>
          <p:cNvSpPr>
            <a:spLocks noChangeArrowheads="1"/>
          </p:cNvSpPr>
          <p:nvPr/>
        </p:nvSpPr>
        <p:spPr bwMode="auto">
          <a:xfrm>
            <a:off x="3132138" y="4725988"/>
            <a:ext cx="601186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buFont typeface="Monotype Sorts" panose="05010101010101010101" pitchFamily="2" charset="2"/>
              <a:buNone/>
            </a:pPr>
            <a:r>
              <a:rPr lang="en-US" altLang="fi-FI" sz="2400" b="1" dirty="0">
                <a:solidFill>
                  <a:schemeClr val="bg1"/>
                </a:solidFill>
              </a:rPr>
              <a:t>Jouko Miettunen, professor</a:t>
            </a:r>
          </a:p>
          <a:p>
            <a:pPr>
              <a:buFont typeface="Monotype Sorts" panose="05010101010101010101" pitchFamily="2" charset="2"/>
              <a:buNone/>
            </a:pPr>
            <a:r>
              <a:rPr lang="en-US" altLang="fi-FI" sz="2400" dirty="0">
                <a:solidFill>
                  <a:schemeClr val="bg1"/>
                </a:solidFill>
              </a:rPr>
              <a:t>Center for Life Course </a:t>
            </a:r>
            <a:r>
              <a:rPr lang="en-US" altLang="fi-FI" sz="2400" dirty="0" smtClean="0">
                <a:solidFill>
                  <a:schemeClr val="bg1"/>
                </a:solidFill>
              </a:rPr>
              <a:t>Health Research</a:t>
            </a:r>
            <a:endParaRPr lang="en-US" altLang="fi-FI" sz="2400" dirty="0">
              <a:solidFill>
                <a:schemeClr val="bg1"/>
              </a:solidFill>
            </a:endParaRPr>
          </a:p>
          <a:p>
            <a:pPr>
              <a:buFont typeface="Monotype Sorts" panose="05010101010101010101" pitchFamily="2" charset="2"/>
              <a:buNone/>
            </a:pPr>
            <a:r>
              <a:rPr lang="en-US" altLang="fi-FI" sz="2400" dirty="0">
                <a:solidFill>
                  <a:schemeClr val="bg1"/>
                </a:solidFill>
              </a:rPr>
              <a:t>University of Oulu </a:t>
            </a:r>
          </a:p>
          <a:p>
            <a:pPr>
              <a:buFont typeface="Monotype Sorts" panose="05010101010101010101" pitchFamily="2" charset="2"/>
              <a:buNone/>
            </a:pPr>
            <a:r>
              <a:rPr lang="en-US" altLang="fi-FI" sz="2400" dirty="0">
                <a:solidFill>
                  <a:schemeClr val="bg1"/>
                </a:solidFill>
              </a:rPr>
              <a:t>jouko.miettunen@oulu.fi</a:t>
            </a:r>
          </a:p>
        </p:txBody>
      </p:sp>
      <p:sp>
        <p:nvSpPr>
          <p:cNvPr id="3076" name="Rectangle 6"/>
          <p:cNvSpPr>
            <a:spLocks noChangeArrowheads="1"/>
          </p:cNvSpPr>
          <p:nvPr/>
        </p:nvSpPr>
        <p:spPr bwMode="auto">
          <a:xfrm>
            <a:off x="250825" y="6165850"/>
            <a:ext cx="4032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buFont typeface="Monotype Sorts" panose="05010101010101010101" pitchFamily="2" charset="2"/>
              <a:buNone/>
            </a:pPr>
            <a:r>
              <a:rPr lang="en-US" altLang="fi-FI" sz="2400" dirty="0">
                <a:solidFill>
                  <a:schemeClr val="bg1"/>
                </a:solidFill>
              </a:rPr>
              <a:t>Oulu </a:t>
            </a:r>
            <a:r>
              <a:rPr lang="en-US" altLang="fi-FI" sz="2400" dirty="0" smtClean="0">
                <a:solidFill>
                  <a:schemeClr val="bg1"/>
                </a:solidFill>
              </a:rPr>
              <a:t>26.11.2016</a:t>
            </a:r>
            <a:endParaRPr lang="en-US" altLang="fi-FI" sz="2400" dirty="0">
              <a:solidFill>
                <a:schemeClr val="bg1"/>
              </a:solidFil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76D9288E-7137-4791-8482-F8401C517196}" type="slidenum">
              <a:rPr lang="en-US" altLang="fi-FI" sz="1400">
                <a:solidFill>
                  <a:schemeClr val="hlink"/>
                </a:solidFill>
                <a:latin typeface="Arial" panose="020B0604020202020204" pitchFamily="34" charset="0"/>
              </a:rPr>
              <a:pPr/>
              <a:t>10</a:t>
            </a:fld>
            <a:endParaRPr lang="en-US" altLang="fi-FI" sz="1400">
              <a:solidFill>
                <a:schemeClr val="hlink"/>
              </a:solidFill>
              <a:latin typeface="Arial" panose="020B0604020202020204" pitchFamily="34" charset="0"/>
            </a:endParaRPr>
          </a:p>
        </p:txBody>
      </p:sp>
      <p:pic>
        <p:nvPicPr>
          <p:cNvPr id="47107" name="Picture 6" descr="Aspirin Chemoprevention Colon Tumor Incidence in Ra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201613"/>
            <a:ext cx="6192838" cy="6396037"/>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7F6E5FB3-2917-4A90-A1FC-9FCA8148767F}" type="slidenum">
              <a:rPr lang="en-US" altLang="fi-FI" sz="1400">
                <a:solidFill>
                  <a:schemeClr val="hlink"/>
                </a:solidFill>
                <a:latin typeface="Arial" panose="020B0604020202020204" pitchFamily="34" charset="0"/>
              </a:rPr>
              <a:pPr/>
              <a:t>11</a:t>
            </a:fld>
            <a:endParaRPr lang="en-US" altLang="fi-FI" sz="1400">
              <a:solidFill>
                <a:schemeClr val="hlink"/>
              </a:solidFill>
              <a:latin typeface="Arial" panose="020B0604020202020204" pitchFamily="34" charset="0"/>
            </a:endParaRPr>
          </a:p>
        </p:txBody>
      </p:sp>
      <p:sp>
        <p:nvSpPr>
          <p:cNvPr id="44035" name="Rectangle 2"/>
          <p:cNvSpPr>
            <a:spLocks noChangeArrowheads="1"/>
          </p:cNvSpPr>
          <p:nvPr>
            <p:ph type="title"/>
          </p:nvPr>
        </p:nvSpPr>
        <p:spPr>
          <a:xfrm>
            <a:off x="2987675" y="260350"/>
            <a:ext cx="5846763" cy="1066800"/>
          </a:xfrm>
          <a:noFill/>
        </p:spPr>
        <p:txBody>
          <a:bodyPr/>
          <a:lstStyle/>
          <a:p>
            <a:r>
              <a:rPr lang="en-US" altLang="fi-FI" sz="4000" smtClean="0">
                <a:solidFill>
                  <a:schemeClr val="bg1"/>
                </a:solidFill>
                <a:latin typeface="Arial" panose="020B0604020202020204" pitchFamily="34" charset="0"/>
              </a:rPr>
              <a:t>Funnel Plot</a:t>
            </a:r>
            <a:endParaRPr lang="en-US" altLang="fi-FI" sz="4000" smtClean="0"/>
          </a:p>
        </p:txBody>
      </p:sp>
      <p:pic>
        <p:nvPicPr>
          <p:cNvPr id="44036" name="Picture 6" descr="http://corpet.free.fr/FunnelRatAspirinEMA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6408738"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orakulmio 4"/>
          <p:cNvSpPr/>
          <p:nvPr/>
        </p:nvSpPr>
        <p:spPr>
          <a:xfrm>
            <a:off x="468313" y="6340475"/>
            <a:ext cx="9288462" cy="369888"/>
          </a:xfrm>
          <a:prstGeom prst="rect">
            <a:avLst/>
          </a:prstGeom>
        </p:spPr>
        <p:txBody>
          <a:bodyPr>
            <a:spAutoFit/>
          </a:bodyPr>
          <a:lstStyle/>
          <a:p>
            <a:pPr algn="l">
              <a:defRPr/>
            </a:pPr>
            <a:r>
              <a:rPr lang="fi-FI" sz="1800" dirty="0" err="1">
                <a:solidFill>
                  <a:schemeClr val="bg1"/>
                </a:solidFill>
                <a:latin typeface="+mn-lt"/>
              </a:rPr>
              <a:t>Corpet</a:t>
            </a:r>
            <a:r>
              <a:rPr lang="fi-FI" sz="1800" dirty="0">
                <a:solidFill>
                  <a:schemeClr val="bg1"/>
                </a:solidFill>
                <a:latin typeface="+mn-lt"/>
              </a:rPr>
              <a:t> &amp; </a:t>
            </a:r>
            <a:r>
              <a:rPr lang="fi-FI" sz="1800" dirty="0">
                <a:solidFill>
                  <a:schemeClr val="bg1"/>
                </a:solidFill>
                <a:latin typeface="+mn-lt"/>
              </a:rPr>
              <a:t>Pierre. </a:t>
            </a:r>
            <a:r>
              <a:rPr lang="fi-FI" sz="1800" dirty="0" err="1">
                <a:solidFill>
                  <a:schemeClr val="bg1"/>
                </a:solidFill>
                <a:latin typeface="+mn-lt"/>
              </a:rPr>
              <a:t>Eur</a:t>
            </a:r>
            <a:r>
              <a:rPr lang="fi-FI" sz="1800" dirty="0">
                <a:solidFill>
                  <a:schemeClr val="bg1"/>
                </a:solidFill>
                <a:latin typeface="+mn-lt"/>
              </a:rPr>
              <a:t> J </a:t>
            </a:r>
            <a:r>
              <a:rPr lang="fi-FI" sz="1800" dirty="0" err="1">
                <a:solidFill>
                  <a:schemeClr val="bg1"/>
                </a:solidFill>
                <a:latin typeface="+mn-lt"/>
              </a:rPr>
              <a:t>Cancer</a:t>
            </a:r>
            <a:r>
              <a:rPr lang="fi-FI" sz="1800" dirty="0">
                <a:solidFill>
                  <a:schemeClr val="bg1"/>
                </a:solidFill>
                <a:latin typeface="+mn-lt"/>
              </a:rPr>
              <a:t> 2005 (http://corpet.free.fr/MAaspirin.html) </a:t>
            </a:r>
          </a:p>
        </p:txBody>
      </p:sp>
      <p:cxnSp>
        <p:nvCxnSpPr>
          <p:cNvPr id="44038" name="Suora nuoliyhdysviiva 6"/>
          <p:cNvCxnSpPr>
            <a:cxnSpLocks noChangeShapeType="1"/>
          </p:cNvCxnSpPr>
          <p:nvPr/>
        </p:nvCxnSpPr>
        <p:spPr bwMode="auto">
          <a:xfrm rot="5400000">
            <a:off x="962819" y="3679032"/>
            <a:ext cx="2644775" cy="158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39D5FBA1-330F-4E54-8DB5-22B9EC495920}" type="slidenum">
              <a:rPr lang="en-US" altLang="fi-FI" sz="1400">
                <a:solidFill>
                  <a:schemeClr val="hlink"/>
                </a:solidFill>
                <a:latin typeface="Arial" panose="020B0604020202020204" pitchFamily="34" charset="0"/>
              </a:rPr>
              <a:pPr/>
              <a:t>12</a:t>
            </a:fld>
            <a:endParaRPr lang="en-US" altLang="fi-FI" sz="1400">
              <a:solidFill>
                <a:schemeClr val="hlink"/>
              </a:solidFill>
              <a:latin typeface="Arial" panose="020B0604020202020204" pitchFamily="34" charset="0"/>
            </a:endParaRPr>
          </a:p>
        </p:txBody>
      </p:sp>
      <p:sp>
        <p:nvSpPr>
          <p:cNvPr id="45059" name="Rectangle 2"/>
          <p:cNvSpPr>
            <a:spLocks noChangeArrowheads="1"/>
          </p:cNvSpPr>
          <p:nvPr>
            <p:ph type="title"/>
          </p:nvPr>
        </p:nvSpPr>
        <p:spPr>
          <a:xfrm>
            <a:off x="2987675" y="0"/>
            <a:ext cx="5846763" cy="1066800"/>
          </a:xfrm>
          <a:noFill/>
        </p:spPr>
        <p:txBody>
          <a:bodyPr/>
          <a:lstStyle/>
          <a:p>
            <a:r>
              <a:rPr lang="en-US" altLang="fi-FI" sz="4000" smtClean="0">
                <a:solidFill>
                  <a:schemeClr val="bg1"/>
                </a:solidFill>
                <a:latin typeface="Arial" panose="020B0604020202020204" pitchFamily="34" charset="0"/>
              </a:rPr>
              <a:t>Trim and Fill</a:t>
            </a:r>
            <a:endParaRPr lang="en-US" altLang="fi-FI" sz="4000" smtClean="0"/>
          </a:p>
        </p:txBody>
      </p:sp>
      <p:pic>
        <p:nvPicPr>
          <p:cNvPr id="45060" name="Picture 6" descr="http://corpet.free.fr/FunnelRatAspirinEMA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655763"/>
            <a:ext cx="6408737"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Ellipsi 5"/>
          <p:cNvSpPr>
            <a:spLocks noChangeArrowheads="1"/>
          </p:cNvSpPr>
          <p:nvPr/>
        </p:nvSpPr>
        <p:spPr bwMode="auto">
          <a:xfrm>
            <a:off x="5364163" y="4032250"/>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62" name="Ellipsi 6"/>
          <p:cNvSpPr>
            <a:spLocks noChangeArrowheads="1"/>
          </p:cNvSpPr>
          <p:nvPr/>
        </p:nvSpPr>
        <p:spPr bwMode="auto">
          <a:xfrm>
            <a:off x="5516563" y="4464050"/>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63" name="Ellipsi 7"/>
          <p:cNvSpPr>
            <a:spLocks noChangeArrowheads="1"/>
          </p:cNvSpPr>
          <p:nvPr/>
        </p:nvSpPr>
        <p:spPr bwMode="auto">
          <a:xfrm>
            <a:off x="5795963" y="4184650"/>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64" name="Ellipsi 8"/>
          <p:cNvSpPr>
            <a:spLocks noChangeArrowheads="1"/>
          </p:cNvSpPr>
          <p:nvPr/>
        </p:nvSpPr>
        <p:spPr bwMode="auto">
          <a:xfrm>
            <a:off x="5795963" y="5256213"/>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65" name="Ellipsi 9"/>
          <p:cNvSpPr>
            <a:spLocks noChangeArrowheads="1"/>
          </p:cNvSpPr>
          <p:nvPr/>
        </p:nvSpPr>
        <p:spPr bwMode="auto">
          <a:xfrm>
            <a:off x="6443663" y="5472113"/>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66" name="Ellipsi 10"/>
          <p:cNvSpPr>
            <a:spLocks noChangeArrowheads="1"/>
          </p:cNvSpPr>
          <p:nvPr/>
        </p:nvSpPr>
        <p:spPr bwMode="auto">
          <a:xfrm>
            <a:off x="6084888" y="4679950"/>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67" name="Ellipsi 11"/>
          <p:cNvSpPr>
            <a:spLocks noChangeArrowheads="1"/>
          </p:cNvSpPr>
          <p:nvPr/>
        </p:nvSpPr>
        <p:spPr bwMode="auto">
          <a:xfrm>
            <a:off x="5219700" y="3384550"/>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68" name="Ellipsi 12"/>
          <p:cNvSpPr>
            <a:spLocks noChangeArrowheads="1"/>
          </p:cNvSpPr>
          <p:nvPr/>
        </p:nvSpPr>
        <p:spPr bwMode="auto">
          <a:xfrm>
            <a:off x="5364163" y="4895850"/>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69" name="Ellipsi 13"/>
          <p:cNvSpPr>
            <a:spLocks noChangeArrowheads="1"/>
          </p:cNvSpPr>
          <p:nvPr/>
        </p:nvSpPr>
        <p:spPr bwMode="auto">
          <a:xfrm>
            <a:off x="5580063" y="3744913"/>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24" name="Tekstikehys 23"/>
          <p:cNvSpPr txBox="1"/>
          <p:nvPr/>
        </p:nvSpPr>
        <p:spPr>
          <a:xfrm>
            <a:off x="1722438" y="895350"/>
            <a:ext cx="6062662" cy="461963"/>
          </a:xfrm>
          <a:prstGeom prst="rect">
            <a:avLst/>
          </a:prstGeom>
          <a:noFill/>
        </p:spPr>
        <p:txBody>
          <a:bodyPr wrap="none">
            <a:spAutoFit/>
          </a:bodyPr>
          <a:lstStyle/>
          <a:p>
            <a:pPr>
              <a:buFont typeface="Arial" pitchFamily="34" charset="0"/>
              <a:buChar char="•"/>
              <a:defRPr/>
            </a:pPr>
            <a:r>
              <a:rPr lang="fi-FI" sz="2400" dirty="0" err="1">
                <a:solidFill>
                  <a:schemeClr val="bg1"/>
                </a:solidFill>
                <a:latin typeface="+mn-lt"/>
              </a:rPr>
              <a:t>Can</a:t>
            </a:r>
            <a:r>
              <a:rPr lang="fi-FI" sz="2400" dirty="0">
                <a:solidFill>
                  <a:schemeClr val="bg1"/>
                </a:solidFill>
                <a:latin typeface="+mn-lt"/>
              </a:rPr>
              <a:t> </a:t>
            </a:r>
            <a:r>
              <a:rPr lang="fi-FI" sz="2400" dirty="0" err="1">
                <a:solidFill>
                  <a:schemeClr val="bg1"/>
                </a:solidFill>
                <a:latin typeface="+mn-lt"/>
              </a:rPr>
              <a:t>be</a:t>
            </a:r>
            <a:r>
              <a:rPr lang="fi-FI" sz="2400" dirty="0">
                <a:solidFill>
                  <a:schemeClr val="bg1"/>
                </a:solidFill>
                <a:latin typeface="+mn-lt"/>
              </a:rPr>
              <a:t> </a:t>
            </a:r>
            <a:r>
              <a:rPr lang="fi-FI" sz="2400" dirty="0" err="1">
                <a:solidFill>
                  <a:schemeClr val="bg1"/>
                </a:solidFill>
                <a:latin typeface="+mn-lt"/>
              </a:rPr>
              <a:t>used</a:t>
            </a:r>
            <a:r>
              <a:rPr lang="fi-FI" sz="2400" dirty="0">
                <a:solidFill>
                  <a:schemeClr val="bg1"/>
                </a:solidFill>
                <a:latin typeface="+mn-lt"/>
              </a:rPr>
              <a:t> to </a:t>
            </a:r>
            <a:r>
              <a:rPr lang="fi-FI" sz="2400" dirty="0" err="1">
                <a:solidFill>
                  <a:schemeClr val="bg1"/>
                </a:solidFill>
                <a:latin typeface="+mn-lt"/>
              </a:rPr>
              <a:t>correct</a:t>
            </a:r>
            <a:r>
              <a:rPr lang="fi-FI" sz="2400" dirty="0">
                <a:solidFill>
                  <a:schemeClr val="bg1"/>
                </a:solidFill>
                <a:latin typeface="+mn-lt"/>
              </a:rPr>
              <a:t> for </a:t>
            </a:r>
            <a:r>
              <a:rPr lang="fi-FI" sz="2400" dirty="0" err="1">
                <a:solidFill>
                  <a:schemeClr val="bg1"/>
                </a:solidFill>
                <a:latin typeface="+mn-lt"/>
              </a:rPr>
              <a:t>publication</a:t>
            </a:r>
            <a:r>
              <a:rPr lang="fi-FI" sz="2400" dirty="0">
                <a:solidFill>
                  <a:schemeClr val="bg1"/>
                </a:solidFill>
                <a:latin typeface="+mn-lt"/>
              </a:rPr>
              <a:t> </a:t>
            </a:r>
            <a:r>
              <a:rPr lang="fi-FI" sz="2400" dirty="0" err="1">
                <a:solidFill>
                  <a:schemeClr val="bg1"/>
                </a:solidFill>
                <a:latin typeface="+mn-lt"/>
              </a:rPr>
              <a:t>bias</a:t>
            </a:r>
            <a:endParaRPr lang="fi-FI" sz="2400" dirty="0">
              <a:solidFill>
                <a:schemeClr val="bg1"/>
              </a:solidFill>
              <a:latin typeface="+mn-lt"/>
            </a:endParaRPr>
          </a:p>
        </p:txBody>
      </p:sp>
      <p:sp>
        <p:nvSpPr>
          <p:cNvPr id="45071" name="Ellipsi 24"/>
          <p:cNvSpPr>
            <a:spLocks noChangeArrowheads="1"/>
          </p:cNvSpPr>
          <p:nvPr/>
        </p:nvSpPr>
        <p:spPr bwMode="auto">
          <a:xfrm>
            <a:off x="6300788" y="4176713"/>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72" name="Ellipsi 25"/>
          <p:cNvSpPr>
            <a:spLocks noChangeArrowheads="1"/>
          </p:cNvSpPr>
          <p:nvPr/>
        </p:nvSpPr>
        <p:spPr bwMode="auto">
          <a:xfrm>
            <a:off x="5948363" y="3671888"/>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73" name="Ellipsi 26"/>
          <p:cNvSpPr>
            <a:spLocks noChangeArrowheads="1"/>
          </p:cNvSpPr>
          <p:nvPr/>
        </p:nvSpPr>
        <p:spPr bwMode="auto">
          <a:xfrm>
            <a:off x="6875463" y="5184775"/>
            <a:ext cx="217487"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
        <p:nvSpPr>
          <p:cNvPr id="45074" name="Ellipsi 27"/>
          <p:cNvSpPr>
            <a:spLocks noChangeArrowheads="1"/>
          </p:cNvSpPr>
          <p:nvPr/>
        </p:nvSpPr>
        <p:spPr bwMode="auto">
          <a:xfrm>
            <a:off x="5219700" y="4392613"/>
            <a:ext cx="215900" cy="215900"/>
          </a:xfrm>
          <a:prstGeom prst="ellipse">
            <a:avLst/>
          </a:prstGeom>
          <a:solidFill>
            <a:srgbClr val="FF0000"/>
          </a:solidFill>
          <a:ln w="9525" algn="ctr">
            <a:solidFill>
              <a:schemeClr val="tx1"/>
            </a:solidFill>
            <a:round/>
            <a:headEnd/>
            <a:tailEnd/>
          </a:ln>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8514DE32-2816-496B-AA63-F666427C76F4}" type="slidenum">
              <a:rPr lang="en-US" altLang="fi-FI" sz="1400">
                <a:solidFill>
                  <a:schemeClr val="hlink"/>
                </a:solidFill>
                <a:latin typeface="Arial" panose="020B0604020202020204" pitchFamily="34" charset="0"/>
              </a:rPr>
              <a:pPr/>
              <a:t>13</a:t>
            </a:fld>
            <a:endParaRPr lang="en-US" altLang="fi-FI" sz="1400">
              <a:solidFill>
                <a:schemeClr val="hlink"/>
              </a:solidFill>
              <a:latin typeface="Arial" panose="020B0604020202020204" pitchFamily="34" charset="0"/>
            </a:endParaRPr>
          </a:p>
        </p:txBody>
      </p:sp>
      <p:sp>
        <p:nvSpPr>
          <p:cNvPr id="56323" name="Rectangle 2"/>
          <p:cNvSpPr>
            <a:spLocks noChangeArrowheads="1"/>
          </p:cNvSpPr>
          <p:nvPr>
            <p:ph type="title"/>
          </p:nvPr>
        </p:nvSpPr>
        <p:spPr>
          <a:xfrm>
            <a:off x="1619250" y="260350"/>
            <a:ext cx="7127875" cy="1066800"/>
          </a:xfrm>
          <a:noFill/>
        </p:spPr>
        <p:txBody>
          <a:bodyPr/>
          <a:lstStyle/>
          <a:p>
            <a:r>
              <a:rPr lang="en-US" altLang="fi-FI" sz="4000" smtClean="0">
                <a:solidFill>
                  <a:schemeClr val="bg1"/>
                </a:solidFill>
                <a:latin typeface="Arial" panose="020B0604020202020204" pitchFamily="34" charset="0"/>
              </a:rPr>
              <a:t>Pooling the studies</a:t>
            </a:r>
            <a:endParaRPr lang="en-US" altLang="fi-FI" sz="4000" smtClean="0"/>
          </a:p>
        </p:txBody>
      </p:sp>
      <p:sp>
        <p:nvSpPr>
          <p:cNvPr id="56324" name="Rectangle 3"/>
          <p:cNvSpPr>
            <a:spLocks noChangeArrowheads="1"/>
          </p:cNvSpPr>
          <p:nvPr>
            <p:ph type="body" idx="1"/>
          </p:nvPr>
        </p:nvSpPr>
        <p:spPr>
          <a:xfrm>
            <a:off x="1643063" y="1643063"/>
            <a:ext cx="6553200" cy="3581400"/>
          </a:xfrm>
          <a:noFill/>
        </p:spPr>
        <p:txBody>
          <a:bodyPr/>
          <a:lstStyle/>
          <a:p>
            <a:r>
              <a:rPr lang="en-US" altLang="fi-FI" sz="2400" smtClean="0">
                <a:solidFill>
                  <a:schemeClr val="bg1"/>
                </a:solidFill>
                <a:latin typeface="Times New Roman" panose="02020603050405020304" pitchFamily="18" charset="0"/>
              </a:rPr>
              <a:t>The most important thing when combining studies is the </a:t>
            </a:r>
            <a:r>
              <a:rPr lang="en-US" altLang="fi-FI" sz="2400" b="1" smtClean="0">
                <a:solidFill>
                  <a:schemeClr val="bg1"/>
                </a:solidFill>
                <a:latin typeface="Times New Roman" panose="02020603050405020304" pitchFamily="18" charset="0"/>
              </a:rPr>
              <a:t>magnitude and direction of effect </a:t>
            </a:r>
            <a:r>
              <a:rPr lang="en-US" altLang="fi-FI" sz="2400" smtClean="0">
                <a:solidFill>
                  <a:schemeClr val="bg1"/>
                </a:solidFill>
                <a:latin typeface="Times New Roman" panose="02020603050405020304" pitchFamily="18" charset="0"/>
              </a:rPr>
              <a:t>(</a:t>
            </a:r>
            <a:r>
              <a:rPr lang="en-US" altLang="fi-FI" sz="2400" i="1" smtClean="0">
                <a:solidFill>
                  <a:schemeClr val="bg1"/>
                </a:solidFill>
                <a:latin typeface="Times New Roman" panose="02020603050405020304" pitchFamily="18" charset="0"/>
              </a:rPr>
              <a:t>effect size</a:t>
            </a:r>
            <a:r>
              <a:rPr lang="en-US" altLang="fi-FI" sz="2400" smtClean="0">
                <a:solidFill>
                  <a:schemeClr val="bg1"/>
                </a:solidFill>
                <a:latin typeface="Times New Roman" panose="02020603050405020304" pitchFamily="18" charset="0"/>
              </a:rPr>
              <a:t>), not statistical significance</a:t>
            </a:r>
          </a:p>
          <a:p>
            <a:r>
              <a:rPr lang="en-US" altLang="fi-FI" sz="2400" smtClean="0">
                <a:solidFill>
                  <a:schemeClr val="bg1"/>
                </a:solidFill>
                <a:latin typeface="Times New Roman" panose="02020603050405020304" pitchFamily="18" charset="0"/>
              </a:rPr>
              <a:t>Are the earlier results similar or not?</a:t>
            </a:r>
          </a:p>
          <a:p>
            <a:pPr lvl="1"/>
            <a:r>
              <a:rPr lang="en-US" altLang="fi-FI" sz="2200" smtClean="0">
                <a:solidFill>
                  <a:schemeClr val="bg1"/>
                </a:solidFill>
                <a:latin typeface="Times New Roman" panose="02020603050405020304" pitchFamily="18" charset="0"/>
              </a:rPr>
              <a:t>homogeneity/heterogeneity</a:t>
            </a:r>
          </a:p>
          <a:p>
            <a:r>
              <a:rPr lang="en-US" altLang="fi-FI" sz="2400" smtClean="0">
                <a:solidFill>
                  <a:schemeClr val="bg1"/>
                </a:solidFill>
                <a:latin typeface="Times New Roman" panose="02020603050405020304" pitchFamily="18" charset="0"/>
              </a:rPr>
              <a:t>Choosing the result (outcome) if duplicate results?</a:t>
            </a:r>
          </a:p>
          <a:p>
            <a:pPr lvl="1"/>
            <a:r>
              <a:rPr lang="en-US" altLang="fi-FI" sz="2200" smtClean="0">
                <a:solidFill>
                  <a:schemeClr val="bg1"/>
                </a:solidFill>
                <a:latin typeface="Times New Roman" panose="02020603050405020304" pitchFamily="18" charset="0"/>
              </a:rPr>
              <a:t>Sample size, follow-up length, mean of results?</a:t>
            </a:r>
          </a:p>
        </p:txBody>
      </p:sp>
    </p:spTree>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4E83C5D4-7076-4CDC-B7A6-1FBBA4363AF1}" type="slidenum">
              <a:rPr lang="en-US" altLang="fi-FI" sz="1400">
                <a:solidFill>
                  <a:schemeClr val="hlink"/>
                </a:solidFill>
                <a:latin typeface="Arial" panose="020B0604020202020204" pitchFamily="34" charset="0"/>
              </a:rPr>
              <a:pPr/>
              <a:t>14</a:t>
            </a:fld>
            <a:endParaRPr lang="en-US" altLang="fi-FI" sz="1400">
              <a:solidFill>
                <a:schemeClr val="hlink"/>
              </a:solidFill>
              <a:latin typeface="Arial" panose="020B0604020202020204" pitchFamily="34" charset="0"/>
            </a:endParaRPr>
          </a:p>
        </p:txBody>
      </p:sp>
      <p:sp>
        <p:nvSpPr>
          <p:cNvPr id="57347" name="Rectangle 2"/>
          <p:cNvSpPr>
            <a:spLocks noChangeArrowheads="1"/>
          </p:cNvSpPr>
          <p:nvPr>
            <p:ph type="title"/>
          </p:nvPr>
        </p:nvSpPr>
        <p:spPr>
          <a:xfrm>
            <a:off x="1965325" y="228600"/>
            <a:ext cx="5846763" cy="1066800"/>
          </a:xfrm>
          <a:noFill/>
        </p:spPr>
        <p:txBody>
          <a:bodyPr/>
          <a:lstStyle/>
          <a:p>
            <a:r>
              <a:rPr lang="en-US" altLang="fi-FI" sz="4000" smtClean="0">
                <a:solidFill>
                  <a:schemeClr val="bg1"/>
                </a:solidFill>
                <a:latin typeface="Arial" panose="020B0604020202020204" pitchFamily="34" charset="0"/>
              </a:rPr>
              <a:t>Pooling the studies</a:t>
            </a:r>
            <a:endParaRPr lang="en-US" altLang="fi-FI" sz="4000" smtClean="0">
              <a:solidFill>
                <a:schemeClr val="bg1"/>
              </a:solidFill>
            </a:endParaRPr>
          </a:p>
        </p:txBody>
      </p:sp>
      <p:sp>
        <p:nvSpPr>
          <p:cNvPr id="57348" name="Rectangle 3"/>
          <p:cNvSpPr>
            <a:spLocks noChangeArrowheads="1"/>
          </p:cNvSpPr>
          <p:nvPr>
            <p:ph type="body" idx="1"/>
          </p:nvPr>
        </p:nvSpPr>
        <p:spPr>
          <a:xfrm>
            <a:off x="900113" y="1268413"/>
            <a:ext cx="7488237" cy="4608512"/>
          </a:xfrm>
          <a:noFill/>
        </p:spPr>
        <p:txBody>
          <a:bodyPr/>
          <a:lstStyle/>
          <a:p>
            <a:pPr>
              <a:lnSpc>
                <a:spcPct val="90000"/>
              </a:lnSpc>
            </a:pPr>
            <a:r>
              <a:rPr lang="en-US" altLang="fi-FI" sz="2400" smtClean="0">
                <a:solidFill>
                  <a:schemeClr val="bg1"/>
                </a:solidFill>
                <a:latin typeface="Times New Roman" panose="02020603050405020304" pitchFamily="18" charset="0"/>
              </a:rPr>
              <a:t>Estimate the effect in each study</a:t>
            </a:r>
          </a:p>
          <a:p>
            <a:pPr>
              <a:lnSpc>
                <a:spcPct val="90000"/>
              </a:lnSpc>
            </a:pPr>
            <a:r>
              <a:rPr lang="en-US" altLang="fi-FI" sz="2400" smtClean="0">
                <a:solidFill>
                  <a:schemeClr val="bg1"/>
                </a:solidFill>
                <a:latin typeface="Times New Roman" panose="02020603050405020304" pitchFamily="18" charset="0"/>
              </a:rPr>
              <a:t>Effect size measures (categorical/continuous variables)</a:t>
            </a:r>
          </a:p>
          <a:p>
            <a:pPr lvl="1">
              <a:lnSpc>
                <a:spcPct val="90000"/>
              </a:lnSpc>
            </a:pPr>
            <a:r>
              <a:rPr lang="en-US" altLang="fi-FI" sz="2200" smtClean="0">
                <a:solidFill>
                  <a:schemeClr val="bg1"/>
                </a:solidFill>
                <a:latin typeface="Times New Roman" panose="02020603050405020304" pitchFamily="18" charset="0"/>
              </a:rPr>
              <a:t>Odds Ratio, Relative Risk, differences in percentages (absolute risk difference)</a:t>
            </a:r>
          </a:p>
          <a:p>
            <a:pPr lvl="1">
              <a:lnSpc>
                <a:spcPct val="90000"/>
              </a:lnSpc>
            </a:pPr>
            <a:r>
              <a:rPr lang="en-US" altLang="fi-FI" sz="2200" smtClean="0">
                <a:solidFill>
                  <a:schemeClr val="bg1"/>
                </a:solidFill>
                <a:latin typeface="Times New Roman" panose="02020603050405020304" pitchFamily="18" charset="0"/>
              </a:rPr>
              <a:t>Correlation coefficient (Pearson’s r etc.)</a:t>
            </a:r>
          </a:p>
          <a:p>
            <a:pPr lvl="1">
              <a:lnSpc>
                <a:spcPct val="90000"/>
              </a:lnSpc>
            </a:pPr>
            <a:r>
              <a:rPr lang="en-US" altLang="fi-FI" sz="2200" smtClean="0">
                <a:solidFill>
                  <a:schemeClr val="bg1"/>
                </a:solidFill>
                <a:latin typeface="Times New Roman" panose="02020603050405020304" pitchFamily="18" charset="0"/>
              </a:rPr>
              <a:t>Standardized mean difference</a:t>
            </a:r>
          </a:p>
          <a:p>
            <a:pPr>
              <a:lnSpc>
                <a:spcPct val="90000"/>
              </a:lnSpc>
            </a:pPr>
            <a:r>
              <a:rPr lang="en-US" altLang="fi-FI" sz="2400" smtClean="0">
                <a:solidFill>
                  <a:schemeClr val="bg1"/>
                </a:solidFill>
                <a:latin typeface="Times New Roman" panose="02020603050405020304" pitchFamily="18" charset="0"/>
              </a:rPr>
              <a:t>Unadjusted or adjusted effect</a:t>
            </a:r>
          </a:p>
          <a:p>
            <a:pPr>
              <a:lnSpc>
                <a:spcPct val="90000"/>
              </a:lnSpc>
            </a:pPr>
            <a:r>
              <a:rPr lang="en-US" altLang="fi-FI" sz="2400" smtClean="0">
                <a:solidFill>
                  <a:schemeClr val="bg1"/>
                </a:solidFill>
                <a:latin typeface="Times New Roman" panose="02020603050405020304" pitchFamily="18" charset="0"/>
              </a:rPr>
              <a:t>Sometimes it is only stated that the association was studied, but results were non-significant (N.S.)?</a:t>
            </a:r>
          </a:p>
          <a:p>
            <a:pPr lvl="1">
              <a:lnSpc>
                <a:spcPct val="90000"/>
              </a:lnSpc>
            </a:pPr>
            <a:r>
              <a:rPr lang="en-US" altLang="fi-FI" sz="2200" smtClean="0">
                <a:solidFill>
                  <a:schemeClr val="bg1"/>
                </a:solidFill>
                <a:latin typeface="Times New Roman" panose="02020603050405020304" pitchFamily="18" charset="0"/>
              </a:rPr>
              <a:t>First contact authors?</a:t>
            </a:r>
          </a:p>
          <a:p>
            <a:pPr lvl="1">
              <a:lnSpc>
                <a:spcPct val="90000"/>
              </a:lnSpc>
            </a:pPr>
            <a:r>
              <a:rPr lang="en-US" altLang="fi-FI" sz="2200" smtClean="0">
                <a:solidFill>
                  <a:schemeClr val="bg1"/>
                </a:solidFill>
                <a:latin typeface="Times New Roman" panose="02020603050405020304" pitchFamily="18" charset="0"/>
              </a:rPr>
              <a:t>if no reply, exclude the studies or set the effect to zero?</a:t>
            </a:r>
          </a:p>
        </p:txBody>
      </p:sp>
      <p:sp>
        <p:nvSpPr>
          <p:cNvPr id="5" name="Suorakulmio 4"/>
          <p:cNvSpPr/>
          <p:nvPr/>
        </p:nvSpPr>
        <p:spPr>
          <a:xfrm>
            <a:off x="1042988" y="5876925"/>
            <a:ext cx="7058025" cy="708025"/>
          </a:xfrm>
          <a:prstGeom prst="rect">
            <a:avLst/>
          </a:prstGeom>
        </p:spPr>
        <p:txBody>
          <a:bodyPr>
            <a:spAutoFit/>
          </a:bodyPr>
          <a:lstStyle/>
          <a:p>
            <a:pPr algn="l">
              <a:defRPr/>
            </a:pPr>
            <a:r>
              <a:rPr lang="en-US" sz="2000" dirty="0">
                <a:solidFill>
                  <a:schemeClr val="bg1"/>
                </a:solidFill>
                <a:latin typeface="+mn-lt"/>
              </a:rPr>
              <a:t>Kelley K &amp; Preacher KJ. On Effect Size. Psychological Methods 2012</a:t>
            </a:r>
            <a:r>
              <a:rPr lang="fi-FI" sz="2000" dirty="0">
                <a:solidFill>
                  <a:schemeClr val="bg1"/>
                </a:solidFill>
                <a:latin typeface="+mn-lt"/>
              </a:rPr>
              <a:t>; 17:137-52.</a:t>
            </a:r>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tsikko 1"/>
          <p:cNvSpPr>
            <a:spLocks noGrp="1"/>
          </p:cNvSpPr>
          <p:nvPr>
            <p:ph type="title"/>
          </p:nvPr>
        </p:nvSpPr>
        <p:spPr>
          <a:xfrm>
            <a:off x="1403350" y="476250"/>
            <a:ext cx="6096000" cy="1143000"/>
          </a:xfrm>
        </p:spPr>
        <p:txBody>
          <a:bodyPr/>
          <a:lstStyle/>
          <a:p>
            <a:r>
              <a:rPr lang="fi-FI" altLang="fi-FI" smtClean="0">
                <a:solidFill>
                  <a:schemeClr val="bg1"/>
                </a:solidFill>
              </a:rPr>
              <a:t>Cohen’s d</a:t>
            </a:r>
          </a:p>
        </p:txBody>
      </p:sp>
      <p:sp>
        <p:nvSpPr>
          <p:cNvPr id="41987" name="Sisällön paikkamerkki 2"/>
          <p:cNvSpPr>
            <a:spLocks noGrp="1"/>
          </p:cNvSpPr>
          <p:nvPr>
            <p:ph sz="half" idx="1"/>
          </p:nvPr>
        </p:nvSpPr>
        <p:spPr>
          <a:xfrm>
            <a:off x="1403350" y="1628775"/>
            <a:ext cx="6337300" cy="4114800"/>
          </a:xfrm>
        </p:spPr>
        <p:txBody>
          <a:bodyPr/>
          <a:lstStyle/>
          <a:p>
            <a:pPr>
              <a:defRPr/>
            </a:pPr>
            <a:r>
              <a:rPr lang="fi-FI" dirty="0" err="1" smtClean="0">
                <a:solidFill>
                  <a:schemeClr val="bg1"/>
                </a:solidFill>
              </a:rPr>
              <a:t>Standardized</a:t>
            </a:r>
            <a:r>
              <a:rPr lang="fi-FI" dirty="0" smtClean="0">
                <a:solidFill>
                  <a:schemeClr val="bg1"/>
                </a:solidFill>
              </a:rPr>
              <a:t> </a:t>
            </a:r>
            <a:r>
              <a:rPr lang="fi-FI" dirty="0" err="1" smtClean="0">
                <a:solidFill>
                  <a:schemeClr val="bg1"/>
                </a:solidFill>
              </a:rPr>
              <a:t>mean</a:t>
            </a:r>
            <a:r>
              <a:rPr lang="fi-FI" dirty="0" smtClean="0">
                <a:solidFill>
                  <a:schemeClr val="bg1"/>
                </a:solidFill>
              </a:rPr>
              <a:t> </a:t>
            </a:r>
            <a:r>
              <a:rPr lang="fi-FI" dirty="0" err="1" smtClean="0">
                <a:solidFill>
                  <a:schemeClr val="bg1"/>
                </a:solidFill>
              </a:rPr>
              <a:t>difference</a:t>
            </a:r>
            <a:endParaRPr lang="fi-FI" dirty="0" smtClean="0">
              <a:solidFill>
                <a:schemeClr val="bg1"/>
              </a:solidFill>
            </a:endParaRPr>
          </a:p>
          <a:p>
            <a:pPr marL="342900" lvl="1" indent="-342900">
              <a:buClr>
                <a:schemeClr val="hlink"/>
              </a:buClr>
              <a:buSzPct val="50000"/>
              <a:buFont typeface="Monotype Sorts" panose="05010101010101010101" pitchFamily="2" charset="2"/>
              <a:buChar char="n"/>
              <a:defRPr/>
            </a:pPr>
            <a:r>
              <a:rPr lang="fi-FI" sz="2800" dirty="0" err="1">
                <a:solidFill>
                  <a:schemeClr val="bg1"/>
                </a:solidFill>
                <a:ea typeface="+mn-ea"/>
                <a:cs typeface="+mn-cs"/>
              </a:rPr>
              <a:t>Also</a:t>
            </a:r>
            <a:r>
              <a:rPr lang="fi-FI" sz="2800" dirty="0">
                <a:solidFill>
                  <a:schemeClr val="bg1"/>
                </a:solidFill>
                <a:ea typeface="+mn-ea"/>
                <a:cs typeface="+mn-cs"/>
              </a:rPr>
              <a:t> </a:t>
            </a:r>
            <a:r>
              <a:rPr lang="fi-FI" sz="2800" dirty="0" err="1">
                <a:solidFill>
                  <a:schemeClr val="bg1"/>
                </a:solidFill>
                <a:ea typeface="+mn-ea"/>
                <a:cs typeface="+mn-cs"/>
              </a:rPr>
              <a:t>Hedges’s</a:t>
            </a:r>
            <a:r>
              <a:rPr lang="fi-FI" sz="2800" dirty="0">
                <a:solidFill>
                  <a:schemeClr val="bg1"/>
                </a:solidFill>
                <a:ea typeface="+mn-ea"/>
                <a:cs typeface="+mn-cs"/>
              </a:rPr>
              <a:t> g, </a:t>
            </a:r>
            <a:r>
              <a:rPr lang="fi-FI" sz="2800" dirty="0" err="1">
                <a:solidFill>
                  <a:schemeClr val="bg1"/>
                </a:solidFill>
                <a:ea typeface="+mn-ea"/>
                <a:cs typeface="+mn-cs"/>
              </a:rPr>
              <a:t>Glass’s</a:t>
            </a:r>
            <a:r>
              <a:rPr lang="fi-FI" sz="2800" dirty="0">
                <a:solidFill>
                  <a:schemeClr val="bg1"/>
                </a:solidFill>
                <a:ea typeface="+mn-ea"/>
                <a:cs typeface="+mn-cs"/>
              </a:rPr>
              <a:t> </a:t>
            </a:r>
            <a:r>
              <a:rPr lang="el-GR" sz="2800" dirty="0">
                <a:solidFill>
                  <a:schemeClr val="bg1"/>
                </a:solidFill>
                <a:ea typeface="+mn-ea"/>
                <a:cs typeface="+mn-cs"/>
              </a:rPr>
              <a:t>Δ</a:t>
            </a:r>
            <a:endParaRPr lang="fi-FI" sz="2800" dirty="0">
              <a:solidFill>
                <a:schemeClr val="bg1"/>
              </a:solidFill>
              <a:ea typeface="+mn-ea"/>
              <a:cs typeface="+mn-cs"/>
            </a:endParaRPr>
          </a:p>
          <a:p>
            <a:pPr>
              <a:defRPr/>
            </a:pPr>
            <a:r>
              <a:rPr lang="fi-FI" i="1" dirty="0" smtClean="0">
                <a:solidFill>
                  <a:schemeClr val="bg1"/>
                </a:solidFill>
              </a:rPr>
              <a:t>(</a:t>
            </a:r>
            <a:r>
              <a:rPr lang="fi-FI" i="1" dirty="0" err="1" smtClean="0">
                <a:solidFill>
                  <a:schemeClr val="bg1"/>
                </a:solidFill>
              </a:rPr>
              <a:t>group</a:t>
            </a:r>
            <a:r>
              <a:rPr lang="fi-FI" i="1" dirty="0" smtClean="0">
                <a:solidFill>
                  <a:schemeClr val="bg1"/>
                </a:solidFill>
              </a:rPr>
              <a:t> A </a:t>
            </a:r>
            <a:r>
              <a:rPr lang="fi-FI" i="1" dirty="0" err="1" smtClean="0">
                <a:solidFill>
                  <a:schemeClr val="bg1"/>
                </a:solidFill>
              </a:rPr>
              <a:t>mean</a:t>
            </a:r>
            <a:r>
              <a:rPr lang="fi-FI" i="1" dirty="0" smtClean="0">
                <a:solidFill>
                  <a:schemeClr val="bg1"/>
                </a:solidFill>
              </a:rPr>
              <a:t> – </a:t>
            </a:r>
            <a:r>
              <a:rPr lang="fi-FI" i="1" dirty="0" err="1" smtClean="0">
                <a:solidFill>
                  <a:schemeClr val="bg1"/>
                </a:solidFill>
              </a:rPr>
              <a:t>group</a:t>
            </a:r>
            <a:r>
              <a:rPr lang="fi-FI" i="1" dirty="0" smtClean="0">
                <a:solidFill>
                  <a:schemeClr val="bg1"/>
                </a:solidFill>
              </a:rPr>
              <a:t> B </a:t>
            </a:r>
            <a:r>
              <a:rPr lang="fi-FI" i="1" dirty="0" err="1" smtClean="0">
                <a:solidFill>
                  <a:schemeClr val="bg1"/>
                </a:solidFill>
              </a:rPr>
              <a:t>mean</a:t>
            </a:r>
            <a:r>
              <a:rPr lang="fi-FI" i="1" dirty="0" smtClean="0">
                <a:solidFill>
                  <a:schemeClr val="bg1"/>
                </a:solidFill>
              </a:rPr>
              <a:t>) / </a:t>
            </a:r>
            <a:r>
              <a:rPr lang="fi-FI" i="1" dirty="0" err="1" smtClean="0">
                <a:solidFill>
                  <a:schemeClr val="bg1"/>
                </a:solidFill>
              </a:rPr>
              <a:t>pooled</a:t>
            </a:r>
            <a:r>
              <a:rPr lang="fi-FI" i="1" dirty="0" smtClean="0">
                <a:solidFill>
                  <a:schemeClr val="bg1"/>
                </a:solidFill>
              </a:rPr>
              <a:t> </a:t>
            </a:r>
            <a:r>
              <a:rPr lang="fi-FI" i="1" dirty="0" err="1" smtClean="0">
                <a:solidFill>
                  <a:schemeClr val="bg1"/>
                </a:solidFill>
              </a:rPr>
              <a:t>standard</a:t>
            </a:r>
            <a:r>
              <a:rPr lang="fi-FI" i="1" dirty="0" smtClean="0">
                <a:solidFill>
                  <a:schemeClr val="bg1"/>
                </a:solidFill>
              </a:rPr>
              <a:t> </a:t>
            </a:r>
            <a:r>
              <a:rPr lang="fi-FI" i="1" dirty="0" err="1" smtClean="0">
                <a:solidFill>
                  <a:schemeClr val="bg1"/>
                </a:solidFill>
              </a:rPr>
              <a:t>deviation</a:t>
            </a:r>
            <a:endParaRPr lang="fi-FI" i="1" dirty="0" smtClean="0">
              <a:solidFill>
                <a:schemeClr val="bg1"/>
              </a:solidFill>
            </a:endParaRPr>
          </a:p>
        </p:txBody>
      </p:sp>
      <p:sp>
        <p:nvSpPr>
          <p:cNvPr id="5" name="Dian numeron paikkamerkki 4"/>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69A38E7B-892F-450B-B9D0-7E308F797CEA}" type="slidenum">
              <a:rPr lang="en-US" altLang="fi-FI" sz="1400">
                <a:solidFill>
                  <a:schemeClr val="hlink"/>
                </a:solidFill>
                <a:latin typeface="Arial" panose="020B0604020202020204" pitchFamily="34" charset="0"/>
              </a:rPr>
              <a:pPr/>
              <a:t>15</a:t>
            </a:fld>
            <a:endParaRPr lang="en-US" altLang="fi-FI" sz="1400">
              <a:solidFill>
                <a:schemeClr val="hlink"/>
              </a:solidFill>
              <a:latin typeface="Arial" panose="020B0604020202020204" pitchFamily="34" charset="0"/>
            </a:endParaRPr>
          </a:p>
        </p:txBody>
      </p:sp>
      <p:pic>
        <p:nvPicPr>
          <p:cNvPr id="583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3949700"/>
            <a:ext cx="3143250" cy="10890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5300663"/>
            <a:ext cx="3143250" cy="11239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125" y="3949700"/>
            <a:ext cx="4230688" cy="11144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4188" y="5300663"/>
            <a:ext cx="4238625" cy="112395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isällön paikkamerkki 2"/>
          <p:cNvSpPr>
            <a:spLocks noGrp="1"/>
          </p:cNvSpPr>
          <p:nvPr>
            <p:ph idx="1"/>
          </p:nvPr>
        </p:nvSpPr>
        <p:spPr>
          <a:xfrm>
            <a:off x="323850" y="1052513"/>
            <a:ext cx="3605213" cy="2519362"/>
          </a:xfrm>
          <a:solidFill>
            <a:schemeClr val="tx1"/>
          </a:solidFill>
        </p:spPr>
        <p:txBody>
          <a:bodyPr/>
          <a:lstStyle/>
          <a:p>
            <a:r>
              <a:rPr lang="fi-FI" altLang="fi-FI" sz="2400" smtClean="0">
                <a:solidFill>
                  <a:schemeClr val="bg1"/>
                </a:solidFill>
              </a:rPr>
              <a:t>Different effect measures can be estimated from other statistics! </a:t>
            </a:r>
          </a:p>
        </p:txBody>
      </p:sp>
      <p:sp>
        <p:nvSpPr>
          <p:cNvPr id="4" name="Dian numeron paikkamerkki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F5FFF9B4-2E1A-48F9-8728-AEA5C7906E89}" type="slidenum">
              <a:rPr lang="en-US" altLang="fi-FI" sz="1400">
                <a:solidFill>
                  <a:schemeClr val="hlink"/>
                </a:solidFill>
                <a:latin typeface="Arial" panose="020B0604020202020204" pitchFamily="34" charset="0"/>
              </a:rPr>
              <a:pPr/>
              <a:t>16</a:t>
            </a:fld>
            <a:endParaRPr lang="en-US" altLang="fi-FI" sz="1400">
              <a:solidFill>
                <a:schemeClr val="hlink"/>
              </a:solidFill>
              <a:latin typeface="Arial" panose="020B0604020202020204" pitchFamily="34" charset="0"/>
            </a:endParaRPr>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t="13727" r="42171"/>
          <a:stretch>
            <a:fillRect/>
          </a:stretch>
        </p:blipFill>
        <p:spPr bwMode="auto">
          <a:xfrm>
            <a:off x="4833938" y="357188"/>
            <a:ext cx="347662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p:cNvPicPr>
            <a:picLocks noChangeAspect="1" noChangeArrowheads="1"/>
          </p:cNvPicPr>
          <p:nvPr/>
        </p:nvPicPr>
        <p:blipFill>
          <a:blip r:embed="rId3">
            <a:extLst>
              <a:ext uri="{28A0092B-C50C-407E-A947-70E740481C1C}">
                <a14:useLocalDpi xmlns:a14="http://schemas.microsoft.com/office/drawing/2010/main" val="0"/>
              </a:ext>
            </a:extLst>
          </a:blip>
          <a:srcRect r="69867"/>
          <a:stretch>
            <a:fillRect/>
          </a:stretch>
        </p:blipFill>
        <p:spPr bwMode="auto">
          <a:xfrm>
            <a:off x="4833938" y="2500313"/>
            <a:ext cx="18335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orakulmio 7"/>
          <p:cNvSpPr/>
          <p:nvPr/>
        </p:nvSpPr>
        <p:spPr>
          <a:xfrm>
            <a:off x="323850" y="3933825"/>
            <a:ext cx="3605213" cy="1938338"/>
          </a:xfrm>
          <a:prstGeom prst="rect">
            <a:avLst/>
          </a:prstGeom>
          <a:solidFill>
            <a:schemeClr val="tx1"/>
          </a:solidFill>
        </p:spPr>
        <p:txBody>
          <a:bodyPr>
            <a:spAutoFit/>
          </a:bodyPr>
          <a:lstStyle/>
          <a:p>
            <a:pPr algn="l">
              <a:buFont typeface="Arial" pitchFamily="34" charset="0"/>
              <a:buChar char="•"/>
              <a:defRPr/>
            </a:pPr>
            <a:r>
              <a:rPr lang="en-US" sz="2000" dirty="0">
                <a:solidFill>
                  <a:schemeClr val="bg1"/>
                </a:solidFill>
                <a:latin typeface="+mn-lt"/>
              </a:rPr>
              <a:t>Rosenthal &amp; Rubin. Psychological Bulletin 1986;99: 400-6.</a:t>
            </a:r>
          </a:p>
          <a:p>
            <a:pPr algn="l">
              <a:buFont typeface="Arial" pitchFamily="34" charset="0"/>
              <a:buChar char="•"/>
              <a:defRPr/>
            </a:pPr>
            <a:endParaRPr lang="en-US" sz="2000" dirty="0">
              <a:solidFill>
                <a:schemeClr val="bg1"/>
              </a:solidFill>
              <a:latin typeface="+mn-lt"/>
            </a:endParaRPr>
          </a:p>
          <a:p>
            <a:pPr algn="l">
              <a:buFont typeface="Arial" pitchFamily="34" charset="0"/>
              <a:buChar char="•"/>
              <a:defRPr/>
            </a:pPr>
            <a:r>
              <a:rPr lang="en-US" sz="2000" dirty="0" err="1">
                <a:solidFill>
                  <a:schemeClr val="bg1"/>
                </a:solidFill>
                <a:latin typeface="+mn-lt"/>
              </a:rPr>
              <a:t>Borenstein</a:t>
            </a:r>
            <a:r>
              <a:rPr lang="en-US" sz="2000" dirty="0">
                <a:solidFill>
                  <a:schemeClr val="bg1"/>
                </a:solidFill>
                <a:latin typeface="+mn-lt"/>
              </a:rPr>
              <a:t> </a:t>
            </a:r>
            <a:r>
              <a:rPr lang="en-US" sz="2000" dirty="0" err="1">
                <a:solidFill>
                  <a:schemeClr val="bg1"/>
                </a:solidFill>
                <a:latin typeface="+mn-lt"/>
              </a:rPr>
              <a:t>ym</a:t>
            </a:r>
            <a:r>
              <a:rPr lang="en-US" sz="2000" dirty="0">
                <a:solidFill>
                  <a:schemeClr val="bg1"/>
                </a:solidFill>
                <a:latin typeface="+mn-lt"/>
              </a:rPr>
              <a:t>. Introduction to Meta-Analysis. Wiley, 2009.</a:t>
            </a:r>
            <a:endParaRPr lang="fi-FI" sz="2000" dirty="0">
              <a:solidFill>
                <a:schemeClr val="bg1"/>
              </a:solidFill>
              <a:latin typeface="+mn-lt"/>
            </a:endParaRPr>
          </a:p>
        </p:txBody>
      </p:sp>
      <p:pic>
        <p:nvPicPr>
          <p:cNvPr id="59399" name="Picture 6"/>
          <p:cNvPicPr>
            <a:picLocks noChangeAspect="1" noChangeArrowheads="1"/>
          </p:cNvPicPr>
          <p:nvPr/>
        </p:nvPicPr>
        <p:blipFill>
          <a:blip r:embed="rId3">
            <a:extLst>
              <a:ext uri="{28A0092B-C50C-407E-A947-70E740481C1C}">
                <a14:useLocalDpi xmlns:a14="http://schemas.microsoft.com/office/drawing/2010/main" val="0"/>
              </a:ext>
            </a:extLst>
          </a:blip>
          <a:srcRect l="68092" r="4904"/>
          <a:stretch>
            <a:fillRect/>
          </a:stretch>
        </p:blipFill>
        <p:spPr bwMode="auto">
          <a:xfrm>
            <a:off x="6667500" y="2500313"/>
            <a:ext cx="164306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5"/>
          <p:cNvPicPr>
            <a:picLocks noChangeAspect="1" noChangeArrowheads="1"/>
          </p:cNvPicPr>
          <p:nvPr/>
        </p:nvPicPr>
        <p:blipFill>
          <a:blip r:embed="rId2">
            <a:extLst>
              <a:ext uri="{28A0092B-C50C-407E-A947-70E740481C1C}">
                <a14:useLocalDpi xmlns:a14="http://schemas.microsoft.com/office/drawing/2010/main" val="0"/>
              </a:ext>
            </a:extLst>
          </a:blip>
          <a:srcRect l="78427" t="13727"/>
          <a:stretch>
            <a:fillRect/>
          </a:stretch>
        </p:blipFill>
        <p:spPr bwMode="auto">
          <a:xfrm>
            <a:off x="7024688" y="357188"/>
            <a:ext cx="129698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17A735C6-0E83-412F-B25E-59F134A05891}" type="slidenum">
              <a:rPr lang="en-US" altLang="fi-FI" sz="1400">
                <a:solidFill>
                  <a:schemeClr val="hlink"/>
                </a:solidFill>
                <a:latin typeface="Arial" panose="020B0604020202020204" pitchFamily="34" charset="0"/>
              </a:rPr>
              <a:pPr/>
              <a:t>17</a:t>
            </a:fld>
            <a:endParaRPr lang="en-US" altLang="fi-FI" sz="1400">
              <a:solidFill>
                <a:schemeClr val="hlink"/>
              </a:solidFill>
              <a:latin typeface="Arial" panose="020B0604020202020204" pitchFamily="34" charset="0"/>
            </a:endParaRPr>
          </a:p>
        </p:txBody>
      </p:sp>
      <p:sp>
        <p:nvSpPr>
          <p:cNvPr id="60419" name="Rectangle 2"/>
          <p:cNvSpPr>
            <a:spLocks noChangeArrowheads="1"/>
          </p:cNvSpPr>
          <p:nvPr>
            <p:ph type="title"/>
          </p:nvPr>
        </p:nvSpPr>
        <p:spPr>
          <a:xfrm>
            <a:off x="1979613" y="-90488"/>
            <a:ext cx="6096000" cy="1143001"/>
          </a:xfrm>
          <a:noFill/>
        </p:spPr>
        <p:txBody>
          <a:bodyPr/>
          <a:lstStyle/>
          <a:p>
            <a:r>
              <a:rPr lang="en-US" altLang="fi-FI" sz="4000" smtClean="0">
                <a:solidFill>
                  <a:schemeClr val="bg1"/>
                </a:solidFill>
                <a:latin typeface="Arial" panose="020B0604020202020204" pitchFamily="34" charset="0"/>
              </a:rPr>
              <a:t>Effect size estimates</a:t>
            </a:r>
            <a:endParaRPr lang="en-US" altLang="fi-FI" sz="4000" smtClean="0"/>
          </a:p>
        </p:txBody>
      </p:sp>
      <p:graphicFrame>
        <p:nvGraphicFramePr>
          <p:cNvPr id="203926" name="Group 150"/>
          <p:cNvGraphicFramePr>
            <a:graphicFrameLocks noGrp="1"/>
          </p:cNvGraphicFramePr>
          <p:nvPr>
            <p:ph idx="1"/>
          </p:nvPr>
        </p:nvGraphicFramePr>
        <p:xfrm>
          <a:off x="357188" y="957263"/>
          <a:ext cx="8607425" cy="4257675"/>
        </p:xfrm>
        <a:graphic>
          <a:graphicData uri="http://schemas.openxmlformats.org/drawingml/2006/table">
            <a:tbl>
              <a:tblPr/>
              <a:tblGrid>
                <a:gridCol w="2000234"/>
                <a:gridCol w="1357322"/>
                <a:gridCol w="1857388"/>
                <a:gridCol w="1500198"/>
                <a:gridCol w="1892283"/>
              </a:tblGrid>
              <a:tr h="599483">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fi-FI" sz="2400" b="0" i="0" u="none" strike="noStrike" cap="none" normalizeH="0" baseline="0" dirty="0" smtClean="0">
                        <a:ln>
                          <a:noFill/>
                        </a:ln>
                        <a:solidFill>
                          <a:schemeClr val="bg1"/>
                        </a:solidFill>
                        <a:effectLst/>
                        <a:latin typeface="Arial" charset="0"/>
                      </a:endParaRPr>
                    </a:p>
                  </a:txBody>
                  <a:tcPr marT="45708" marB="45708"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Small</a:t>
                      </a:r>
                    </a:p>
                  </a:txBody>
                  <a:tcPr marT="45708" marB="45708"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err="1" smtClean="0">
                          <a:ln>
                            <a:noFill/>
                          </a:ln>
                          <a:solidFill>
                            <a:schemeClr val="bg1"/>
                          </a:solidFill>
                          <a:effectLst/>
                          <a:latin typeface="Arial" charset="0"/>
                        </a:rPr>
                        <a:t>Moderate</a:t>
                      </a:r>
                      <a:endParaRPr kumimoji="1" lang="fi-FI" sz="2400" b="0" i="0" u="none" strike="noStrike" cap="none" normalizeH="0" baseline="0" dirty="0" smtClean="0">
                        <a:ln>
                          <a:noFill/>
                        </a:ln>
                        <a:solidFill>
                          <a:schemeClr val="bg1"/>
                        </a:solidFill>
                        <a:effectLst/>
                        <a:latin typeface="Arial" charset="0"/>
                      </a:endParaRPr>
                    </a:p>
                  </a:txBody>
                  <a:tcPr marT="45708" marB="45708"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err="1" smtClean="0">
                          <a:ln>
                            <a:noFill/>
                          </a:ln>
                          <a:solidFill>
                            <a:schemeClr val="bg1"/>
                          </a:solidFill>
                          <a:effectLst/>
                          <a:latin typeface="Arial" charset="0"/>
                        </a:rPr>
                        <a:t>Large</a:t>
                      </a:r>
                      <a:endParaRPr kumimoji="1" lang="fi-FI" sz="2400" b="0" i="0" u="none" strike="noStrike" cap="none" normalizeH="0" baseline="0" dirty="0" smtClean="0">
                        <a:ln>
                          <a:noFill/>
                        </a:ln>
                        <a:solidFill>
                          <a:schemeClr val="bg1"/>
                        </a:solidFill>
                        <a:effectLst/>
                        <a:latin typeface="Arial" charset="0"/>
                      </a:endParaRPr>
                    </a:p>
                  </a:txBody>
                  <a:tcPr marT="45708" marB="45708"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err="1" smtClean="0">
                          <a:ln>
                            <a:noFill/>
                          </a:ln>
                          <a:solidFill>
                            <a:schemeClr val="bg1"/>
                          </a:solidFill>
                          <a:effectLst/>
                          <a:latin typeface="Arial" charset="0"/>
                        </a:rPr>
                        <a:t>Very</a:t>
                      </a:r>
                      <a:r>
                        <a:rPr kumimoji="1" lang="fi-FI" sz="2400" b="0" i="0" u="none" strike="noStrike" cap="none" normalizeH="0" baseline="0" dirty="0" smtClean="0">
                          <a:ln>
                            <a:noFill/>
                          </a:ln>
                          <a:solidFill>
                            <a:schemeClr val="bg1"/>
                          </a:solidFill>
                          <a:effectLst/>
                          <a:latin typeface="Arial" charset="0"/>
                        </a:rPr>
                        <a:t> </a:t>
                      </a:r>
                      <a:r>
                        <a:rPr kumimoji="1" lang="fi-FI" sz="2400" b="0" i="0" u="none" strike="noStrike" cap="none" normalizeH="0" baseline="0" dirty="0" err="1" smtClean="0">
                          <a:ln>
                            <a:noFill/>
                          </a:ln>
                          <a:solidFill>
                            <a:schemeClr val="bg1"/>
                          </a:solidFill>
                          <a:effectLst/>
                          <a:latin typeface="Arial" charset="0"/>
                        </a:rPr>
                        <a:t>large</a:t>
                      </a:r>
                      <a:endParaRPr kumimoji="1" lang="fi-FI" sz="2400" b="0" i="0" u="none" strike="noStrike" cap="none" normalizeH="0" baseline="0" dirty="0" smtClean="0">
                        <a:ln>
                          <a:noFill/>
                        </a:ln>
                        <a:solidFill>
                          <a:schemeClr val="bg1"/>
                        </a:solidFill>
                        <a:effectLst/>
                        <a:latin typeface="Arial" charset="0"/>
                      </a:endParaRPr>
                    </a:p>
                  </a:txBody>
                  <a:tcPr marT="45708" marB="45708"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3695">
                <a:tc>
                  <a:txBody>
                    <a:bodyPr/>
                    <a:lstStyle/>
                    <a:p>
                      <a:pPr marL="0" marR="0" lvl="0" indent="0" algn="l" defTabSz="914400" rtl="0" eaLnBrk="0" fontAlgn="base" latinLnBrk="0" hangingPunct="0">
                        <a:lnSpc>
                          <a:spcPct val="15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err="1" smtClean="0">
                          <a:ln>
                            <a:noFill/>
                          </a:ln>
                          <a:solidFill>
                            <a:schemeClr val="bg1"/>
                          </a:solidFill>
                          <a:effectLst/>
                          <a:latin typeface="Arial" charset="0"/>
                        </a:rPr>
                        <a:t>Cohen’s</a:t>
                      </a:r>
                      <a:r>
                        <a:rPr kumimoji="1" lang="fi-FI" sz="2400" b="0" i="0" u="none" strike="noStrike" cap="none" normalizeH="0" baseline="0" dirty="0" smtClean="0">
                          <a:ln>
                            <a:noFill/>
                          </a:ln>
                          <a:solidFill>
                            <a:schemeClr val="bg1"/>
                          </a:solidFill>
                          <a:effectLst/>
                          <a:latin typeface="Arial" charset="0"/>
                        </a:rPr>
                        <a:t> d</a:t>
                      </a:r>
                    </a:p>
                  </a:txBody>
                  <a:tcPr marT="45708" marB="45708" horzOverflow="overflow">
                    <a:lnL cap="flat">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0.2</a:t>
                      </a:r>
                    </a:p>
                  </a:txBody>
                  <a:tcPr marT="45708" marB="45708"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0.5</a:t>
                      </a:r>
                    </a:p>
                  </a:txBody>
                  <a:tcPr marT="45708" marB="45708"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0.8</a:t>
                      </a:r>
                    </a:p>
                  </a:txBody>
                  <a:tcPr marT="45708" marB="45708"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5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1.3</a:t>
                      </a:r>
                    </a:p>
                  </a:txBody>
                  <a:tcPr marT="45708" marB="45708" horzOverflow="overflow">
                    <a:lnL>
                      <a:noFill/>
                    </a:lnL>
                    <a:lnR cap="flat">
                      <a:noFill/>
                    </a:lnR>
                    <a:lnT w="12700" cap="flat" cmpd="sng" algn="ctr">
                      <a:solidFill>
                        <a:schemeClr val="bg1"/>
                      </a:solidFill>
                      <a:prstDash val="solid"/>
                      <a:round/>
                      <a:headEnd type="none" w="med" len="med"/>
                      <a:tailEnd type="none" w="med" len="med"/>
                    </a:lnT>
                    <a:lnB>
                      <a:noFill/>
                    </a:lnB>
                    <a:lnTlToBr>
                      <a:noFill/>
                    </a:lnTlToBr>
                    <a:lnBlToTr>
                      <a:noFill/>
                    </a:lnBlToTr>
                    <a:noFill/>
                  </a:tcPr>
                </a:tc>
              </a:tr>
              <a:tr h="822107">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err="1" smtClean="0">
                          <a:ln>
                            <a:noFill/>
                          </a:ln>
                          <a:solidFill>
                            <a:schemeClr val="bg1"/>
                          </a:solidFill>
                          <a:effectLst/>
                          <a:latin typeface="Arial" charset="0"/>
                        </a:rPr>
                        <a:t>Pearson’s</a:t>
                      </a:r>
                      <a:r>
                        <a:rPr kumimoji="1" lang="fi-FI" sz="2400" b="0" i="0" u="none" strike="noStrike" cap="none" normalizeH="0" baseline="0" dirty="0" smtClean="0">
                          <a:ln>
                            <a:noFill/>
                          </a:ln>
                          <a:solidFill>
                            <a:schemeClr val="bg1"/>
                          </a:solidFill>
                          <a:effectLst/>
                          <a:latin typeface="Arial" charset="0"/>
                        </a:rPr>
                        <a:t> r</a:t>
                      </a:r>
                    </a:p>
                  </a:txBody>
                  <a:tcPr marT="45708" marB="45708"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0.1</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0.3</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0.5</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smtClean="0">
                          <a:ln>
                            <a:noFill/>
                          </a:ln>
                          <a:solidFill>
                            <a:schemeClr val="bg1"/>
                          </a:solidFill>
                          <a:effectLst/>
                          <a:latin typeface="Arial" charset="0"/>
                        </a:rPr>
                        <a:t>0.7</a:t>
                      </a:r>
                    </a:p>
                  </a:txBody>
                  <a:tcPr marT="45708" marB="45708" horzOverflow="overflow">
                    <a:lnL>
                      <a:noFill/>
                    </a:lnL>
                    <a:lnR cap="flat">
                      <a:noFill/>
                    </a:lnR>
                    <a:lnT>
                      <a:noFill/>
                    </a:lnT>
                    <a:lnB>
                      <a:noFill/>
                    </a:lnB>
                    <a:lnTlToBr>
                      <a:noFill/>
                    </a:lnTlToBr>
                    <a:lnBlToTr>
                      <a:noFill/>
                    </a:lnBlToTr>
                    <a:noFill/>
                  </a:tcPr>
                </a:tc>
              </a:tr>
              <a:tr h="823695">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err="1" smtClean="0">
                          <a:ln>
                            <a:noFill/>
                          </a:ln>
                          <a:solidFill>
                            <a:schemeClr val="bg1"/>
                          </a:solidFill>
                          <a:effectLst/>
                          <a:latin typeface="Arial" charset="0"/>
                        </a:rPr>
                        <a:t>Odds</a:t>
                      </a:r>
                      <a:r>
                        <a:rPr kumimoji="1" lang="fi-FI" sz="2400" b="0" i="0" u="none" strike="noStrike" cap="none" normalizeH="0" baseline="0" dirty="0" smtClean="0">
                          <a:ln>
                            <a:noFill/>
                          </a:ln>
                          <a:solidFill>
                            <a:schemeClr val="bg1"/>
                          </a:solidFill>
                          <a:effectLst/>
                          <a:latin typeface="Arial" charset="0"/>
                        </a:rPr>
                        <a:t> </a:t>
                      </a:r>
                      <a:r>
                        <a:rPr kumimoji="1" lang="fi-FI" sz="2400" b="0" i="0" u="none" strike="noStrike" cap="none" normalizeH="0" baseline="0" dirty="0" err="1" smtClean="0">
                          <a:ln>
                            <a:noFill/>
                          </a:ln>
                          <a:solidFill>
                            <a:schemeClr val="bg1"/>
                          </a:solidFill>
                          <a:effectLst/>
                          <a:latin typeface="Arial" charset="0"/>
                        </a:rPr>
                        <a:t>Ratio</a:t>
                      </a:r>
                      <a:endParaRPr kumimoji="1" lang="fi-FI" sz="2400" b="0" i="0" u="none" strike="noStrike" cap="none" normalizeH="0" baseline="0" dirty="0" smtClean="0">
                        <a:ln>
                          <a:noFill/>
                        </a:ln>
                        <a:solidFill>
                          <a:schemeClr val="bg1"/>
                        </a:solidFill>
                        <a:effectLst/>
                        <a:latin typeface="Arial" charset="0"/>
                      </a:endParaRPr>
                    </a:p>
                  </a:txBody>
                  <a:tcPr marT="45708" marB="45708"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1.5</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2.5</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4</a:t>
                      </a:r>
                    </a:p>
                  </a:txBody>
                  <a:tcPr marT="45708" marB="45708"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smtClean="0">
                          <a:ln>
                            <a:noFill/>
                          </a:ln>
                          <a:solidFill>
                            <a:schemeClr val="bg1"/>
                          </a:solidFill>
                          <a:effectLst/>
                          <a:latin typeface="Arial" charset="0"/>
                        </a:rPr>
                        <a:t>10</a:t>
                      </a:r>
                    </a:p>
                  </a:txBody>
                  <a:tcPr marT="45708" marB="45708" horzOverflow="overflow">
                    <a:lnL>
                      <a:noFill/>
                    </a:lnL>
                    <a:lnR cap="flat">
                      <a:noFill/>
                    </a:lnR>
                    <a:lnT>
                      <a:noFill/>
                    </a:lnT>
                    <a:lnB>
                      <a:noFill/>
                    </a:lnB>
                    <a:lnTlToBr>
                      <a:noFill/>
                    </a:lnTlToBr>
                    <a:lnBlToTr>
                      <a:noFill/>
                    </a:lnBlToTr>
                    <a:noFill/>
                  </a:tcPr>
                </a:tc>
              </a:tr>
              <a:tr h="1188695">
                <a:tc>
                  <a:txBody>
                    <a:bodyPr/>
                    <a:lstStyle/>
                    <a:p>
                      <a:pPr marL="0" marR="0" lvl="0" indent="0" algn="l" defTabSz="914400" rtl="0" eaLnBrk="0" fontAlgn="base" latinLnBrk="0" hangingPunct="0">
                        <a:lnSpc>
                          <a:spcPct val="15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err="1" smtClean="0">
                          <a:ln>
                            <a:noFill/>
                          </a:ln>
                          <a:solidFill>
                            <a:schemeClr val="bg1"/>
                          </a:solidFill>
                          <a:effectLst/>
                          <a:latin typeface="Arial" charset="0"/>
                        </a:rPr>
                        <a:t>Difference</a:t>
                      </a:r>
                      <a:r>
                        <a:rPr kumimoji="1" lang="fi-FI" sz="2400" b="0" i="0" u="none" strike="noStrike" cap="none" normalizeH="0" baseline="0" dirty="0" smtClean="0">
                          <a:ln>
                            <a:noFill/>
                          </a:ln>
                          <a:solidFill>
                            <a:schemeClr val="bg1"/>
                          </a:solidFill>
                          <a:effectLst/>
                          <a:latin typeface="Arial" charset="0"/>
                        </a:rPr>
                        <a:t> in </a:t>
                      </a:r>
                      <a:r>
                        <a:rPr kumimoji="1" lang="fi-FI" sz="2400" b="0" i="0" u="none" strike="noStrike" cap="none" normalizeH="0" baseline="0" dirty="0" err="1" smtClean="0">
                          <a:ln>
                            <a:noFill/>
                          </a:ln>
                          <a:solidFill>
                            <a:schemeClr val="bg1"/>
                          </a:solidFill>
                          <a:effectLst/>
                          <a:latin typeface="Arial" charset="0"/>
                        </a:rPr>
                        <a:t>percentage</a:t>
                      </a:r>
                      <a:r>
                        <a:rPr kumimoji="1" lang="fi-FI" sz="2400" b="0" i="0" u="none" strike="noStrike" cap="none" normalizeH="0" baseline="0" dirty="0" smtClean="0">
                          <a:ln>
                            <a:noFill/>
                          </a:ln>
                          <a:solidFill>
                            <a:schemeClr val="bg1"/>
                          </a:solidFill>
                          <a:effectLst/>
                          <a:latin typeface="Arial" charset="0"/>
                        </a:rPr>
                        <a:t>*</a:t>
                      </a:r>
                    </a:p>
                  </a:txBody>
                  <a:tcPr marT="45708" marB="45708" horzOverflow="overflow">
                    <a:lnL cap="flat">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7</a:t>
                      </a:r>
                    </a:p>
                  </a:txBody>
                  <a:tcPr marT="45708" marB="45708"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18</a:t>
                      </a:r>
                    </a:p>
                  </a:txBody>
                  <a:tcPr marT="45708" marB="45708"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30</a:t>
                      </a:r>
                    </a:p>
                  </a:txBody>
                  <a:tcPr marT="45708" marB="45708"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r>
                        <a:rPr kumimoji="1" lang="fi-FI" sz="2400" b="0" i="0" u="none" strike="noStrike" cap="none" normalizeH="0" baseline="0" dirty="0" smtClean="0">
                          <a:ln>
                            <a:noFill/>
                          </a:ln>
                          <a:solidFill>
                            <a:schemeClr val="bg1"/>
                          </a:solidFill>
                          <a:effectLst/>
                          <a:latin typeface="Arial" charset="0"/>
                        </a:rPr>
                        <a:t>45</a:t>
                      </a:r>
                    </a:p>
                  </a:txBody>
                  <a:tcPr marT="45708" marB="45708" horzOverflow="overflow">
                    <a:lnL>
                      <a:noFill/>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60449" name="Text Box 151"/>
          <p:cNvSpPr txBox="1">
            <a:spLocks noChangeArrowheads="1"/>
          </p:cNvSpPr>
          <p:nvPr/>
        </p:nvSpPr>
        <p:spPr bwMode="auto">
          <a:xfrm>
            <a:off x="395288" y="5207000"/>
            <a:ext cx="63865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1600">
                <a:solidFill>
                  <a:schemeClr val="bg1"/>
                </a:solidFill>
              </a:rPr>
              <a:t>* Group difference in percentages, when percentages within 15-85%</a:t>
            </a:r>
          </a:p>
        </p:txBody>
      </p:sp>
      <p:sp>
        <p:nvSpPr>
          <p:cNvPr id="60450" name="Text Box 152"/>
          <p:cNvSpPr txBox="1">
            <a:spLocks noChangeArrowheads="1"/>
          </p:cNvSpPr>
          <p:nvPr/>
        </p:nvSpPr>
        <p:spPr bwMode="auto">
          <a:xfrm>
            <a:off x="250825" y="6086475"/>
            <a:ext cx="841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1800">
                <a:solidFill>
                  <a:schemeClr val="bg1"/>
                </a:solidFill>
              </a:rPr>
              <a:t>Cohen. Psychol Bull 1992;112:155-9; Rosenthal. J Soc Serv Res 1996;21:37-59. </a:t>
            </a: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9A2946-44B3-4206-A976-284138AC99DD}" type="slidenum">
              <a:rPr lang="en-US" altLang="fi-FI" smtClean="0"/>
              <a:pPr/>
              <a:t>18</a:t>
            </a:fld>
            <a:endParaRPr lang="en-US" altLang="fi-FI"/>
          </a:p>
        </p:txBody>
      </p:sp>
      <p:pic>
        <p:nvPicPr>
          <p:cNvPr id="3" name="Picture 2"/>
          <p:cNvPicPr>
            <a:picLocks noChangeAspect="1"/>
          </p:cNvPicPr>
          <p:nvPr/>
        </p:nvPicPr>
        <p:blipFill>
          <a:blip r:embed="rId2"/>
          <a:stretch>
            <a:fillRect/>
          </a:stretch>
        </p:blipFill>
        <p:spPr>
          <a:xfrm>
            <a:off x="4122201" y="1343430"/>
            <a:ext cx="4892908" cy="4651685"/>
          </a:xfrm>
          <a:prstGeom prst="rect">
            <a:avLst/>
          </a:prstGeom>
        </p:spPr>
      </p:pic>
      <p:pic>
        <p:nvPicPr>
          <p:cNvPr id="4" name="Picture 3"/>
          <p:cNvPicPr>
            <a:picLocks noChangeAspect="1"/>
          </p:cNvPicPr>
          <p:nvPr/>
        </p:nvPicPr>
        <p:blipFill>
          <a:blip r:embed="rId3"/>
          <a:stretch>
            <a:fillRect/>
          </a:stretch>
        </p:blipFill>
        <p:spPr>
          <a:xfrm>
            <a:off x="1547664" y="-99391"/>
            <a:ext cx="5878483" cy="1008112"/>
          </a:xfrm>
          <a:prstGeom prst="rect">
            <a:avLst/>
          </a:prstGeom>
        </p:spPr>
      </p:pic>
      <p:pic>
        <p:nvPicPr>
          <p:cNvPr id="5" name="Picture 4"/>
          <p:cNvPicPr>
            <a:picLocks noChangeAspect="1"/>
          </p:cNvPicPr>
          <p:nvPr/>
        </p:nvPicPr>
        <p:blipFill>
          <a:blip r:embed="rId4"/>
          <a:stretch>
            <a:fillRect/>
          </a:stretch>
        </p:blipFill>
        <p:spPr>
          <a:xfrm>
            <a:off x="5030174" y="6110729"/>
            <a:ext cx="3960451" cy="596430"/>
          </a:xfrm>
          <a:prstGeom prst="rect">
            <a:avLst/>
          </a:prstGeom>
        </p:spPr>
      </p:pic>
      <p:pic>
        <p:nvPicPr>
          <p:cNvPr id="7" name="Picture 6"/>
          <p:cNvPicPr>
            <a:picLocks noChangeAspect="1"/>
          </p:cNvPicPr>
          <p:nvPr/>
        </p:nvPicPr>
        <p:blipFill>
          <a:blip r:embed="rId5"/>
          <a:stretch>
            <a:fillRect/>
          </a:stretch>
        </p:blipFill>
        <p:spPr>
          <a:xfrm>
            <a:off x="118423" y="908721"/>
            <a:ext cx="3898055" cy="3312368"/>
          </a:xfrm>
          <a:prstGeom prst="rect">
            <a:avLst/>
          </a:prstGeom>
        </p:spPr>
      </p:pic>
      <p:pic>
        <p:nvPicPr>
          <p:cNvPr id="8" name="Picture 7"/>
          <p:cNvPicPr>
            <a:picLocks noChangeAspect="1"/>
          </p:cNvPicPr>
          <p:nvPr/>
        </p:nvPicPr>
        <p:blipFill>
          <a:blip r:embed="rId6"/>
          <a:stretch>
            <a:fillRect/>
          </a:stretch>
        </p:blipFill>
        <p:spPr>
          <a:xfrm>
            <a:off x="118423" y="4202270"/>
            <a:ext cx="3898055" cy="2683114"/>
          </a:xfrm>
          <a:prstGeom prst="rect">
            <a:avLst/>
          </a:prstGeom>
        </p:spPr>
      </p:pic>
    </p:spTree>
    <p:extLst>
      <p:ext uri="{BB962C8B-B14F-4D97-AF65-F5344CB8AC3E}">
        <p14:creationId xmlns:p14="http://schemas.microsoft.com/office/powerpoint/2010/main" val="2569359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9A2946-44B3-4206-A976-284138AC99DD}" type="slidenum">
              <a:rPr lang="en-US" altLang="fi-FI" smtClean="0"/>
              <a:pPr/>
              <a:t>19</a:t>
            </a:fld>
            <a:endParaRPr lang="en-US" altLang="fi-FI"/>
          </a:p>
        </p:txBody>
      </p:sp>
      <p:pic>
        <p:nvPicPr>
          <p:cNvPr id="3" name="Picture 2"/>
          <p:cNvPicPr>
            <a:picLocks noChangeAspect="1"/>
          </p:cNvPicPr>
          <p:nvPr/>
        </p:nvPicPr>
        <p:blipFill rotWithShape="1">
          <a:blip r:embed="rId2"/>
          <a:srcRect t="1930"/>
          <a:stretch/>
        </p:blipFill>
        <p:spPr>
          <a:xfrm>
            <a:off x="107504" y="620688"/>
            <a:ext cx="8970811" cy="5627712"/>
          </a:xfrm>
          <a:prstGeom prst="rect">
            <a:avLst/>
          </a:prstGeom>
        </p:spPr>
      </p:pic>
    </p:spTree>
    <p:extLst>
      <p:ext uri="{BB962C8B-B14F-4D97-AF65-F5344CB8AC3E}">
        <p14:creationId xmlns:p14="http://schemas.microsoft.com/office/powerpoint/2010/main" val="185113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B56C4EA3-C6DE-42F6-91A8-9E10B60D118D}" type="slidenum">
              <a:rPr lang="en-US" altLang="fi-FI" sz="1400">
                <a:solidFill>
                  <a:schemeClr val="hlink"/>
                </a:solidFill>
                <a:latin typeface="Arial" panose="020B0604020202020204" pitchFamily="34" charset="0"/>
              </a:rPr>
              <a:pPr/>
              <a:t>2</a:t>
            </a:fld>
            <a:endParaRPr lang="en-US" altLang="fi-FI" sz="1400">
              <a:solidFill>
                <a:schemeClr val="hlink"/>
              </a:solidFill>
              <a:latin typeface="Arial" panose="020B0604020202020204" pitchFamily="34" charset="0"/>
            </a:endParaRPr>
          </a:p>
        </p:txBody>
      </p:sp>
      <p:sp>
        <p:nvSpPr>
          <p:cNvPr id="4" name="TextBox 3"/>
          <p:cNvSpPr txBox="1"/>
          <p:nvPr/>
        </p:nvSpPr>
        <p:spPr>
          <a:xfrm>
            <a:off x="2112963" y="284163"/>
            <a:ext cx="4637087" cy="708025"/>
          </a:xfrm>
          <a:prstGeom prst="rect">
            <a:avLst/>
          </a:prstGeom>
          <a:noFill/>
        </p:spPr>
        <p:txBody>
          <a:bodyPr wrap="none">
            <a:spAutoFit/>
          </a:bodyPr>
          <a:lstStyle/>
          <a:p>
            <a:pPr>
              <a:defRPr/>
            </a:pPr>
            <a:r>
              <a:rPr lang="fi-FI" b="1" dirty="0" err="1">
                <a:solidFill>
                  <a:schemeClr val="bg1"/>
                </a:solidFill>
                <a:latin typeface="+mn-lt"/>
              </a:rPr>
              <a:t>Systematic</a:t>
            </a:r>
            <a:r>
              <a:rPr lang="fi-FI" b="1" dirty="0">
                <a:solidFill>
                  <a:schemeClr val="bg1"/>
                </a:solidFill>
                <a:latin typeface="+mn-lt"/>
              </a:rPr>
              <a:t> </a:t>
            </a:r>
            <a:r>
              <a:rPr lang="fi-FI" b="1" dirty="0" err="1">
                <a:solidFill>
                  <a:schemeClr val="bg1"/>
                </a:solidFill>
                <a:latin typeface="+mn-lt"/>
              </a:rPr>
              <a:t>review</a:t>
            </a:r>
            <a:endParaRPr lang="fi-FI" b="1" dirty="0">
              <a:solidFill>
                <a:schemeClr val="bg1"/>
              </a:solidFill>
              <a:latin typeface="+mn-lt"/>
            </a:endParaRPr>
          </a:p>
        </p:txBody>
      </p:sp>
      <p:sp>
        <p:nvSpPr>
          <p:cNvPr id="5" name="Rectangle 4"/>
          <p:cNvSpPr/>
          <p:nvPr/>
        </p:nvSpPr>
        <p:spPr>
          <a:xfrm>
            <a:off x="250825" y="1230313"/>
            <a:ext cx="8890000" cy="5078412"/>
          </a:xfrm>
          <a:prstGeom prst="rect">
            <a:avLst/>
          </a:prstGeom>
        </p:spPr>
        <p:txBody>
          <a:bodyPr>
            <a:spAutoFit/>
          </a:bodyPr>
          <a:lstStyle/>
          <a:p>
            <a:pPr marL="342900" indent="-342900" algn="l">
              <a:spcBef>
                <a:spcPts val="1200"/>
              </a:spcBef>
              <a:buFont typeface="Arial" panose="020B0604020202020204" pitchFamily="34" charset="0"/>
              <a:buChar char="•"/>
              <a:defRPr/>
            </a:pPr>
            <a:r>
              <a:rPr lang="en-US" sz="2400" dirty="0">
                <a:solidFill>
                  <a:schemeClr val="bg1"/>
                </a:solidFill>
                <a:latin typeface="+mn-lt"/>
              </a:rPr>
              <a:t>Clearly defined research question, aim to include all studies meeting the inclusion criteria</a:t>
            </a:r>
            <a:endParaRPr lang="fi-FI" sz="2400" dirty="0">
              <a:solidFill>
                <a:schemeClr val="bg1"/>
              </a:solidFill>
              <a:latin typeface="+mn-lt"/>
            </a:endParaRPr>
          </a:p>
          <a:p>
            <a:pPr marL="342900" indent="-342900" algn="l">
              <a:spcBef>
                <a:spcPts val="1200"/>
              </a:spcBef>
              <a:buFont typeface="Arial" panose="020B0604020202020204" pitchFamily="34" charset="0"/>
              <a:buChar char="•"/>
              <a:defRPr/>
            </a:pPr>
            <a:r>
              <a:rPr lang="en-US" sz="2400" dirty="0">
                <a:solidFill>
                  <a:schemeClr val="bg1"/>
                </a:solidFill>
                <a:latin typeface="+mn-lt"/>
              </a:rPr>
              <a:t>Methods should be replicable</a:t>
            </a:r>
            <a:endParaRPr lang="fi-FI" sz="2400" dirty="0">
              <a:solidFill>
                <a:schemeClr val="bg1"/>
              </a:solidFill>
              <a:latin typeface="+mn-lt"/>
            </a:endParaRPr>
          </a:p>
          <a:p>
            <a:pPr marL="342900" indent="-342900" algn="l">
              <a:spcBef>
                <a:spcPts val="1200"/>
              </a:spcBef>
              <a:buFont typeface="Arial" panose="020B0604020202020204" pitchFamily="34" charset="0"/>
              <a:buChar char="•"/>
              <a:defRPr/>
            </a:pPr>
            <a:r>
              <a:rPr lang="en-US" sz="2400" dirty="0">
                <a:solidFill>
                  <a:schemeClr val="bg1"/>
                </a:solidFill>
                <a:latin typeface="+mn-lt"/>
              </a:rPr>
              <a:t>A systematic search, which is likely to be found in all studies that meet the criteria</a:t>
            </a:r>
            <a:endParaRPr lang="fi-FI" sz="2400" dirty="0">
              <a:solidFill>
                <a:schemeClr val="bg1"/>
              </a:solidFill>
              <a:latin typeface="+mn-lt"/>
            </a:endParaRPr>
          </a:p>
          <a:p>
            <a:pPr marL="342900" indent="-342900" algn="l">
              <a:spcBef>
                <a:spcPts val="1200"/>
              </a:spcBef>
              <a:buFont typeface="Arial" panose="020B0604020202020204" pitchFamily="34" charset="0"/>
              <a:buChar char="•"/>
              <a:defRPr/>
            </a:pPr>
            <a:r>
              <a:rPr lang="en-US" sz="2400" dirty="0">
                <a:solidFill>
                  <a:schemeClr val="bg1"/>
                </a:solidFill>
                <a:latin typeface="+mn-lt"/>
              </a:rPr>
              <a:t>Assess the reliability of the study and potential biases</a:t>
            </a:r>
            <a:endParaRPr lang="fi-FI" sz="2400" dirty="0">
              <a:solidFill>
                <a:schemeClr val="bg1"/>
              </a:solidFill>
              <a:latin typeface="+mn-lt"/>
            </a:endParaRPr>
          </a:p>
          <a:p>
            <a:pPr marL="342900" indent="-342900" algn="l">
              <a:spcBef>
                <a:spcPts val="1200"/>
              </a:spcBef>
              <a:buFont typeface="Arial" panose="020B0604020202020204" pitchFamily="34" charset="0"/>
              <a:buChar char="•"/>
              <a:defRPr/>
            </a:pPr>
            <a:r>
              <a:rPr lang="en-US" sz="2400" dirty="0">
                <a:solidFill>
                  <a:schemeClr val="bg1"/>
                </a:solidFill>
                <a:latin typeface="+mn-lt"/>
              </a:rPr>
              <a:t>A systematic presentation of the results</a:t>
            </a:r>
            <a:endParaRPr lang="fi-FI" sz="2400" dirty="0">
              <a:solidFill>
                <a:schemeClr val="bg1"/>
              </a:solidFill>
              <a:latin typeface="+mn-lt"/>
            </a:endParaRPr>
          </a:p>
          <a:p>
            <a:pPr marL="342900" indent="-342900" algn="l">
              <a:spcBef>
                <a:spcPts val="1200"/>
              </a:spcBef>
              <a:buFont typeface="Arial" panose="020B0604020202020204" pitchFamily="34" charset="0"/>
              <a:buChar char="•"/>
              <a:defRPr/>
            </a:pPr>
            <a:r>
              <a:rPr lang="en-US" sz="2400" dirty="0">
                <a:solidFill>
                  <a:schemeClr val="bg1"/>
                </a:solidFill>
                <a:latin typeface="+mn-lt"/>
              </a:rPr>
              <a:t>Systematic synthesis of the characteristics and findings of the studies</a:t>
            </a:r>
            <a:endParaRPr lang="fi-FI" sz="2400" dirty="0">
              <a:solidFill>
                <a:schemeClr val="bg1"/>
              </a:solidFill>
              <a:latin typeface="+mn-lt"/>
            </a:endParaRPr>
          </a:p>
          <a:p>
            <a:pPr marL="342900" indent="-342900" algn="l">
              <a:spcBef>
                <a:spcPts val="1200"/>
              </a:spcBef>
              <a:buFont typeface="Arial" panose="020B0604020202020204" pitchFamily="34" charset="0"/>
              <a:buChar char="•"/>
              <a:defRPr/>
            </a:pPr>
            <a:r>
              <a:rPr lang="en-US" sz="2400" dirty="0">
                <a:solidFill>
                  <a:schemeClr val="bg1"/>
                </a:solidFill>
                <a:latin typeface="+mn-lt"/>
              </a:rPr>
              <a:t>Can begin as a systematic review, on can decide later if it is going to be a meta-analysis</a:t>
            </a:r>
            <a:endParaRPr lang="fi-FI" sz="2400" dirty="0">
              <a:solidFill>
                <a:schemeClr val="bg1"/>
              </a:solidFill>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DB2F64E5-7D4D-4FCD-9EA3-7CBD52C888DF}" type="slidenum">
              <a:rPr lang="en-US" altLang="fi-FI" sz="1400">
                <a:solidFill>
                  <a:schemeClr val="hlink"/>
                </a:solidFill>
                <a:latin typeface="Arial" panose="020B0604020202020204" pitchFamily="34" charset="0"/>
              </a:rPr>
              <a:pPr/>
              <a:t>20</a:t>
            </a:fld>
            <a:endParaRPr lang="en-US" altLang="fi-FI" sz="1400">
              <a:solidFill>
                <a:schemeClr val="hlink"/>
              </a:solidFill>
              <a:latin typeface="Arial" panose="020B0604020202020204" pitchFamily="34" charset="0"/>
            </a:endParaRPr>
          </a:p>
        </p:txBody>
      </p:sp>
      <p:sp>
        <p:nvSpPr>
          <p:cNvPr id="61443" name="Rectangle 2"/>
          <p:cNvSpPr>
            <a:spLocks noChangeArrowheads="1"/>
          </p:cNvSpPr>
          <p:nvPr>
            <p:ph type="title"/>
          </p:nvPr>
        </p:nvSpPr>
        <p:spPr>
          <a:xfrm>
            <a:off x="1965325" y="517525"/>
            <a:ext cx="5846763" cy="1066800"/>
          </a:xfrm>
          <a:noFill/>
        </p:spPr>
        <p:txBody>
          <a:bodyPr/>
          <a:lstStyle/>
          <a:p>
            <a:r>
              <a:rPr lang="en-US" altLang="fi-FI" sz="4000" smtClean="0">
                <a:solidFill>
                  <a:schemeClr val="bg1"/>
                </a:solidFill>
              </a:rPr>
              <a:t>Weighting studies</a:t>
            </a:r>
          </a:p>
        </p:txBody>
      </p:sp>
      <p:sp>
        <p:nvSpPr>
          <p:cNvPr id="61444" name="Rectangle 3"/>
          <p:cNvSpPr>
            <a:spLocks noGrp="1" noChangeArrowheads="1"/>
          </p:cNvSpPr>
          <p:nvPr>
            <p:ph type="body" idx="1"/>
          </p:nvPr>
        </p:nvSpPr>
        <p:spPr>
          <a:xfrm>
            <a:off x="684213" y="1484313"/>
            <a:ext cx="7416800" cy="4535487"/>
          </a:xfrm>
        </p:spPr>
        <p:txBody>
          <a:bodyPr/>
          <a:lstStyle/>
          <a:p>
            <a:pPr>
              <a:lnSpc>
                <a:spcPct val="90000"/>
              </a:lnSpc>
            </a:pPr>
            <a:r>
              <a:rPr lang="en-US" altLang="fi-FI" smtClean="0">
                <a:solidFill>
                  <a:schemeClr val="bg1"/>
                </a:solidFill>
                <a:latin typeface="Times New Roman" panose="02020603050405020304" pitchFamily="18" charset="0"/>
              </a:rPr>
              <a:t>Fixed effects method</a:t>
            </a:r>
          </a:p>
          <a:p>
            <a:pPr lvl="1">
              <a:lnSpc>
                <a:spcPct val="90000"/>
              </a:lnSpc>
            </a:pPr>
            <a:r>
              <a:rPr lang="en-US" altLang="fi-FI" smtClean="0">
                <a:solidFill>
                  <a:schemeClr val="bg1"/>
                </a:solidFill>
                <a:latin typeface="Times New Roman" panose="02020603050405020304" pitchFamily="18" charset="0"/>
              </a:rPr>
              <a:t>Assumption is that there is one true effect size and that all differences in observed effects are due to sampling error</a:t>
            </a:r>
          </a:p>
          <a:p>
            <a:pPr lvl="2">
              <a:lnSpc>
                <a:spcPct val="90000"/>
              </a:lnSpc>
            </a:pPr>
            <a:r>
              <a:rPr lang="en-US" altLang="fi-FI" smtClean="0">
                <a:solidFill>
                  <a:schemeClr val="bg1"/>
                </a:solidFill>
                <a:latin typeface="Times New Roman" panose="02020603050405020304" pitchFamily="18" charset="0"/>
              </a:rPr>
              <a:t>In observational studies this is in practice unlikely to be true</a:t>
            </a:r>
          </a:p>
          <a:p>
            <a:pPr lvl="1">
              <a:lnSpc>
                <a:spcPct val="90000"/>
              </a:lnSpc>
            </a:pPr>
            <a:r>
              <a:rPr lang="en-US" altLang="fi-FI" smtClean="0">
                <a:solidFill>
                  <a:schemeClr val="bg1"/>
                </a:solidFill>
                <a:latin typeface="Times New Roman" panose="02020603050405020304" pitchFamily="18" charset="0"/>
              </a:rPr>
              <a:t>In practice, the weighting is based on the sample size</a:t>
            </a:r>
          </a:p>
        </p:txBody>
      </p:sp>
      <p:pic>
        <p:nvPicPr>
          <p:cNvPr id="61445" name="Picture 5" descr="y_j=\beta_0+\beta_1 x_{1j}+\beta_2 x_{2j}+\ldots+\eta_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4941888"/>
            <a:ext cx="6985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F7941B5F-8988-433A-AB60-B94BAA51158B}" type="slidenum">
              <a:rPr lang="en-US" altLang="fi-FI" sz="1400">
                <a:solidFill>
                  <a:schemeClr val="hlink"/>
                </a:solidFill>
                <a:latin typeface="Arial" panose="020B0604020202020204" pitchFamily="34" charset="0"/>
              </a:rPr>
              <a:pPr/>
              <a:t>21</a:t>
            </a:fld>
            <a:endParaRPr lang="en-US" altLang="fi-FI" sz="1400">
              <a:solidFill>
                <a:schemeClr val="hlink"/>
              </a:solidFill>
              <a:latin typeface="Arial" panose="020B0604020202020204" pitchFamily="34" charset="0"/>
            </a:endParaRPr>
          </a:p>
        </p:txBody>
      </p:sp>
      <p:sp>
        <p:nvSpPr>
          <p:cNvPr id="62467" name="Rectangle 2"/>
          <p:cNvSpPr>
            <a:spLocks noChangeArrowheads="1"/>
          </p:cNvSpPr>
          <p:nvPr>
            <p:ph type="title"/>
          </p:nvPr>
        </p:nvSpPr>
        <p:spPr>
          <a:xfrm>
            <a:off x="1965325" y="228600"/>
            <a:ext cx="5846763" cy="1066800"/>
          </a:xfrm>
          <a:noFill/>
        </p:spPr>
        <p:txBody>
          <a:bodyPr/>
          <a:lstStyle/>
          <a:p>
            <a:r>
              <a:rPr lang="en-US" altLang="fi-FI" sz="4000" smtClean="0">
                <a:solidFill>
                  <a:schemeClr val="bg1"/>
                </a:solidFill>
              </a:rPr>
              <a:t>Weighting studies</a:t>
            </a:r>
          </a:p>
        </p:txBody>
      </p:sp>
      <p:sp>
        <p:nvSpPr>
          <p:cNvPr id="62468" name="Rectangle 3"/>
          <p:cNvSpPr>
            <a:spLocks noChangeArrowheads="1"/>
          </p:cNvSpPr>
          <p:nvPr>
            <p:ph type="body" idx="1"/>
          </p:nvPr>
        </p:nvSpPr>
        <p:spPr>
          <a:xfrm>
            <a:off x="388938" y="1428750"/>
            <a:ext cx="8462962" cy="4535488"/>
          </a:xfrm>
          <a:noFill/>
        </p:spPr>
        <p:txBody>
          <a:bodyPr/>
          <a:lstStyle/>
          <a:p>
            <a:pPr>
              <a:lnSpc>
                <a:spcPct val="90000"/>
              </a:lnSpc>
            </a:pPr>
            <a:r>
              <a:rPr lang="en-US" altLang="fi-FI" smtClean="0">
                <a:solidFill>
                  <a:schemeClr val="bg1"/>
                </a:solidFill>
                <a:latin typeface="Times New Roman" panose="02020603050405020304" pitchFamily="18" charset="0"/>
              </a:rPr>
              <a:t>Random effects method</a:t>
            </a:r>
          </a:p>
          <a:p>
            <a:pPr lvl="1">
              <a:lnSpc>
                <a:spcPct val="90000"/>
              </a:lnSpc>
            </a:pPr>
            <a:r>
              <a:rPr lang="en-US" altLang="fi-FI" smtClean="0">
                <a:solidFill>
                  <a:schemeClr val="bg1"/>
                </a:solidFill>
                <a:latin typeface="Times New Roman" panose="02020603050405020304" pitchFamily="18" charset="0"/>
              </a:rPr>
              <a:t>Effect is expected to vary between studies and both between-study and within-studies variances are allowed</a:t>
            </a:r>
          </a:p>
          <a:p>
            <a:pPr lvl="1">
              <a:lnSpc>
                <a:spcPct val="90000"/>
              </a:lnSpc>
            </a:pPr>
            <a:r>
              <a:rPr lang="en-US" altLang="fi-FI" smtClean="0">
                <a:solidFill>
                  <a:schemeClr val="bg1"/>
                </a:solidFill>
                <a:latin typeface="Times New Roman" panose="02020603050405020304" pitchFamily="18" charset="0"/>
              </a:rPr>
              <a:t>Weighting is based partly on standard error (sample size), but if heterogeneous results, the weights differ less</a:t>
            </a:r>
          </a:p>
          <a:p>
            <a:pPr lvl="1">
              <a:lnSpc>
                <a:spcPct val="90000"/>
              </a:lnSpc>
            </a:pPr>
            <a:r>
              <a:rPr lang="en-US" altLang="fi-FI" smtClean="0">
                <a:solidFill>
                  <a:schemeClr val="bg1"/>
                </a:solidFill>
                <a:latin typeface="Times New Roman" panose="02020603050405020304" pitchFamily="18" charset="0"/>
              </a:rPr>
              <a:t>If heterogeneity low: fixed effect ≈ random effect </a:t>
            </a:r>
          </a:p>
          <a:p>
            <a:pPr>
              <a:lnSpc>
                <a:spcPct val="90000"/>
              </a:lnSpc>
              <a:spcBef>
                <a:spcPts val="1200"/>
              </a:spcBef>
            </a:pPr>
            <a:r>
              <a:rPr lang="en-US" altLang="fi-FI" smtClean="0">
                <a:solidFill>
                  <a:schemeClr val="bg1"/>
                </a:solidFill>
                <a:latin typeface="Times New Roman" panose="02020603050405020304" pitchFamily="18" charset="0"/>
              </a:rPr>
              <a:t>Possible useful, but subjective methods?	</a:t>
            </a:r>
          </a:p>
          <a:p>
            <a:pPr lvl="1">
              <a:lnSpc>
                <a:spcPct val="90000"/>
              </a:lnSpc>
            </a:pPr>
            <a:r>
              <a:rPr lang="en-US" altLang="fi-FI" smtClean="0">
                <a:solidFill>
                  <a:schemeClr val="bg1"/>
                </a:solidFill>
                <a:latin typeface="Times New Roman" panose="02020603050405020304" pitchFamily="18" charset="0"/>
              </a:rPr>
              <a:t>Weighting with quality scores</a:t>
            </a:r>
          </a:p>
          <a:p>
            <a:pPr lvl="1">
              <a:lnSpc>
                <a:spcPct val="90000"/>
              </a:lnSpc>
            </a:pPr>
            <a:r>
              <a:rPr lang="en-US" altLang="fi-FI" smtClean="0">
                <a:solidFill>
                  <a:schemeClr val="bg1"/>
                </a:solidFill>
                <a:latin typeface="Times New Roman" panose="02020603050405020304" pitchFamily="18" charset="0"/>
              </a:rPr>
              <a:t>Bayesian meta-analysis</a:t>
            </a:r>
          </a:p>
          <a:p>
            <a:pPr>
              <a:lnSpc>
                <a:spcPct val="90000"/>
              </a:lnSpc>
            </a:pPr>
            <a:endParaRPr lang="en-US" altLang="fi-FI" smtClean="0">
              <a:solidFill>
                <a:schemeClr val="bg1"/>
              </a:solidFill>
              <a:latin typeface="Times New Roman" panose="02020603050405020304" pitchFamily="18" charset="0"/>
            </a:endParaRPr>
          </a:p>
          <a:p>
            <a:pPr>
              <a:lnSpc>
                <a:spcPct val="90000"/>
              </a:lnSpc>
            </a:pPr>
            <a:endParaRPr lang="en-US" altLang="fi-FI" smtClean="0">
              <a:solidFill>
                <a:schemeClr val="bg1"/>
              </a:solidFill>
              <a:latin typeface="Times New Roman" panose="02020603050405020304" pitchFamily="18" charset="0"/>
            </a:endParaRPr>
          </a:p>
        </p:txBody>
      </p:sp>
      <p:grpSp>
        <p:nvGrpSpPr>
          <p:cNvPr id="62469" name="Group 11"/>
          <p:cNvGrpSpPr>
            <a:grpSpLocks/>
          </p:cNvGrpSpPr>
          <p:nvPr/>
        </p:nvGrpSpPr>
        <p:grpSpPr bwMode="auto">
          <a:xfrm>
            <a:off x="4859338" y="1428750"/>
            <a:ext cx="4032250" cy="647700"/>
            <a:chOff x="2971" y="2432"/>
            <a:chExt cx="2540" cy="408"/>
          </a:xfrm>
        </p:grpSpPr>
        <p:pic>
          <p:nvPicPr>
            <p:cNvPr id="62470" name="Picture 9" descr="y_j=\beta_0+\beta_1 x_{1j}+\beta_2 x_{2j}+\ldots+\eta+\varepsilon_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 y="2523"/>
              <a:ext cx="250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Oval 10"/>
            <p:cNvSpPr>
              <a:spLocks noChangeArrowheads="1"/>
            </p:cNvSpPr>
            <p:nvPr/>
          </p:nvSpPr>
          <p:spPr bwMode="auto">
            <a:xfrm>
              <a:off x="5330" y="2432"/>
              <a:ext cx="181" cy="40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endParaRPr lang="fi-FI" altLang="fi-FI" sz="4000">
                <a:latin typeface="Courier" pitchFamily="49" charset="0"/>
              </a:endParaRPr>
            </a:p>
          </p:txBody>
        </p:sp>
      </p:gr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EC429858-FE06-48CE-80D4-9587D908274E}" type="slidenum">
              <a:rPr lang="en-US" altLang="fi-FI" sz="1400">
                <a:solidFill>
                  <a:schemeClr val="hlink"/>
                </a:solidFill>
                <a:latin typeface="Arial" panose="020B0604020202020204" pitchFamily="34" charset="0"/>
              </a:rPr>
              <a:pPr/>
              <a:t>22</a:t>
            </a:fld>
            <a:endParaRPr lang="en-US" altLang="fi-FI" sz="1400">
              <a:solidFill>
                <a:schemeClr val="hlink"/>
              </a:solidFill>
              <a:latin typeface="Arial" panose="020B0604020202020204" pitchFamily="34" charset="0"/>
            </a:endParaRPr>
          </a:p>
        </p:txBody>
      </p:sp>
      <p:sp>
        <p:nvSpPr>
          <p:cNvPr id="63491" name="Rectangle 2"/>
          <p:cNvSpPr>
            <a:spLocks noChangeArrowheads="1"/>
          </p:cNvSpPr>
          <p:nvPr>
            <p:ph type="title"/>
          </p:nvPr>
        </p:nvSpPr>
        <p:spPr>
          <a:xfrm>
            <a:off x="1965325" y="228600"/>
            <a:ext cx="5846763" cy="1066800"/>
          </a:xfrm>
          <a:noFill/>
        </p:spPr>
        <p:txBody>
          <a:bodyPr/>
          <a:lstStyle/>
          <a:p>
            <a:r>
              <a:rPr lang="en-US" altLang="fi-FI" sz="4000" smtClean="0">
                <a:solidFill>
                  <a:schemeClr val="bg1"/>
                </a:solidFill>
                <a:latin typeface="Arial" panose="020B0604020202020204" pitchFamily="34" charset="0"/>
              </a:rPr>
              <a:t>Heterogeneity</a:t>
            </a:r>
            <a:endParaRPr lang="en-US" altLang="fi-FI" sz="4000" smtClean="0"/>
          </a:p>
        </p:txBody>
      </p:sp>
      <p:sp>
        <p:nvSpPr>
          <p:cNvPr id="60420" name="Rectangle 3"/>
          <p:cNvSpPr>
            <a:spLocks noGrp="1" noChangeArrowheads="1"/>
          </p:cNvSpPr>
          <p:nvPr>
            <p:ph type="body" idx="1"/>
          </p:nvPr>
        </p:nvSpPr>
        <p:spPr>
          <a:xfrm>
            <a:off x="468313" y="1341438"/>
            <a:ext cx="8178800" cy="4103687"/>
          </a:xfrm>
        </p:spPr>
        <p:txBody>
          <a:bodyPr/>
          <a:lstStyle/>
          <a:p>
            <a:pPr>
              <a:lnSpc>
                <a:spcPct val="90000"/>
              </a:lnSpc>
              <a:defRPr/>
            </a:pPr>
            <a:r>
              <a:rPr lang="en-GB" altLang="fi-FI" dirty="0" smtClean="0">
                <a:solidFill>
                  <a:schemeClr val="bg1"/>
                </a:solidFill>
                <a:latin typeface="Times New Roman" pitchFamily="18" charset="0"/>
              </a:rPr>
              <a:t>Cochran’s Q</a:t>
            </a:r>
          </a:p>
          <a:p>
            <a:pPr lvl="1">
              <a:lnSpc>
                <a:spcPct val="90000"/>
              </a:lnSpc>
              <a:defRPr/>
            </a:pPr>
            <a:r>
              <a:rPr lang="en-GB" altLang="fi-FI" sz="2400" dirty="0" smtClean="0">
                <a:solidFill>
                  <a:schemeClr val="bg1"/>
                </a:solidFill>
                <a:latin typeface="Times New Roman" pitchFamily="18" charset="0"/>
              </a:rPr>
              <a:t>Based on the Chi-square test</a:t>
            </a:r>
          </a:p>
          <a:p>
            <a:pPr lvl="1">
              <a:lnSpc>
                <a:spcPct val="90000"/>
              </a:lnSpc>
              <a:defRPr/>
            </a:pPr>
            <a:r>
              <a:rPr lang="en-GB" altLang="fi-FI" sz="2400" dirty="0" smtClean="0">
                <a:solidFill>
                  <a:schemeClr val="bg1"/>
                </a:solidFill>
                <a:latin typeface="Times New Roman" pitchFamily="18" charset="0"/>
              </a:rPr>
              <a:t>Depends on number of studies</a:t>
            </a:r>
          </a:p>
          <a:p>
            <a:pPr>
              <a:lnSpc>
                <a:spcPct val="90000"/>
              </a:lnSpc>
              <a:defRPr/>
            </a:pPr>
            <a:r>
              <a:rPr lang="en-GB" altLang="fi-FI" dirty="0" smtClean="0">
                <a:solidFill>
                  <a:schemeClr val="bg1"/>
                </a:solidFill>
                <a:latin typeface="Times New Roman" pitchFamily="18" charset="0"/>
              </a:rPr>
              <a:t>Currently recommended to use a variation: </a:t>
            </a:r>
          </a:p>
          <a:p>
            <a:pPr marL="0" indent="0">
              <a:lnSpc>
                <a:spcPct val="90000"/>
              </a:lnSpc>
              <a:buFont typeface="Monotype Sorts" panose="05010101010101010101" pitchFamily="2" charset="2"/>
              <a:buNone/>
              <a:defRPr/>
            </a:pPr>
            <a:r>
              <a:rPr lang="en-GB" altLang="fi-FI" dirty="0">
                <a:solidFill>
                  <a:schemeClr val="bg1"/>
                </a:solidFill>
                <a:latin typeface="Times New Roman" pitchFamily="18" charset="0"/>
              </a:rPr>
              <a:t> </a:t>
            </a:r>
            <a:r>
              <a:rPr lang="en-GB" altLang="fi-FI" dirty="0" smtClean="0">
                <a:solidFill>
                  <a:schemeClr val="bg1"/>
                </a:solidFill>
                <a:latin typeface="Times New Roman" pitchFamily="18" charset="0"/>
              </a:rPr>
              <a:t>    I</a:t>
            </a:r>
            <a:r>
              <a:rPr lang="en-GB" altLang="fi-FI" baseline="30000" dirty="0" smtClean="0">
                <a:solidFill>
                  <a:schemeClr val="bg1"/>
                </a:solidFill>
                <a:latin typeface="Times New Roman" pitchFamily="18" charset="0"/>
              </a:rPr>
              <a:t>2</a:t>
            </a:r>
            <a:r>
              <a:rPr lang="en-GB" altLang="fi-FI" dirty="0" smtClean="0">
                <a:solidFill>
                  <a:schemeClr val="bg1"/>
                </a:solidFill>
                <a:latin typeface="Times New Roman" pitchFamily="18" charset="0"/>
              </a:rPr>
              <a:t> = (Q-</a:t>
            </a:r>
            <a:r>
              <a:rPr lang="en-GB" altLang="fi-FI" dirty="0" err="1" smtClean="0">
                <a:solidFill>
                  <a:schemeClr val="bg1"/>
                </a:solidFill>
                <a:latin typeface="Times New Roman" pitchFamily="18" charset="0"/>
              </a:rPr>
              <a:t>df</a:t>
            </a:r>
            <a:r>
              <a:rPr lang="en-GB" altLang="fi-FI" dirty="0" smtClean="0">
                <a:solidFill>
                  <a:schemeClr val="bg1"/>
                </a:solidFill>
                <a:latin typeface="Times New Roman" pitchFamily="18" charset="0"/>
              </a:rPr>
              <a:t>)/Q*100%</a:t>
            </a:r>
          </a:p>
          <a:p>
            <a:pPr lvl="1">
              <a:lnSpc>
                <a:spcPct val="90000"/>
              </a:lnSpc>
              <a:defRPr/>
            </a:pPr>
            <a:r>
              <a:rPr lang="en-US" altLang="fi-FI" sz="2400" dirty="0" err="1" smtClean="0">
                <a:solidFill>
                  <a:schemeClr val="bg1"/>
                </a:solidFill>
                <a:latin typeface="Times New Roman" pitchFamily="18" charset="0"/>
              </a:rPr>
              <a:t>df</a:t>
            </a:r>
            <a:r>
              <a:rPr lang="en-US" altLang="fi-FI" sz="2400" dirty="0" smtClean="0">
                <a:solidFill>
                  <a:schemeClr val="bg1"/>
                </a:solidFill>
                <a:latin typeface="Times New Roman" pitchFamily="18" charset="0"/>
              </a:rPr>
              <a:t> = number of studies - 1</a:t>
            </a:r>
          </a:p>
          <a:p>
            <a:pPr lvl="1">
              <a:lnSpc>
                <a:spcPct val="90000"/>
              </a:lnSpc>
              <a:defRPr/>
            </a:pPr>
            <a:r>
              <a:rPr lang="en-US" altLang="fi-FI" sz="2400" dirty="0" smtClean="0">
                <a:solidFill>
                  <a:schemeClr val="bg1"/>
                </a:solidFill>
                <a:latin typeface="Times New Roman" pitchFamily="18" charset="0"/>
              </a:rPr>
              <a:t>25% low, 50% moderate and 75% high heterogeneity</a:t>
            </a:r>
          </a:p>
          <a:p>
            <a:pPr lvl="1">
              <a:lnSpc>
                <a:spcPct val="90000"/>
              </a:lnSpc>
              <a:defRPr/>
            </a:pPr>
            <a:r>
              <a:rPr lang="en-US" altLang="fi-FI" sz="2400" dirty="0" smtClean="0">
                <a:solidFill>
                  <a:schemeClr val="bg1"/>
                </a:solidFill>
                <a:latin typeface="Times New Roman" pitchFamily="18" charset="0"/>
              </a:rPr>
              <a:t>Interpretation: “what proportion of the total variation across studies is beyond chance”</a:t>
            </a:r>
          </a:p>
          <a:p>
            <a:pPr>
              <a:lnSpc>
                <a:spcPct val="90000"/>
              </a:lnSpc>
              <a:defRPr/>
            </a:pPr>
            <a:r>
              <a:rPr lang="en-US" altLang="fi-FI" dirty="0" smtClean="0">
                <a:solidFill>
                  <a:schemeClr val="bg1"/>
                </a:solidFill>
                <a:latin typeface="Times New Roman" pitchFamily="18" charset="0"/>
              </a:rPr>
              <a:t>If small number of studies both methods lack power </a:t>
            </a:r>
          </a:p>
          <a:p>
            <a:pPr>
              <a:lnSpc>
                <a:spcPct val="90000"/>
              </a:lnSpc>
              <a:defRPr/>
            </a:pPr>
            <a:endParaRPr lang="en-US" altLang="fi-FI" dirty="0" smtClean="0">
              <a:solidFill>
                <a:schemeClr val="bg1"/>
              </a:solidFill>
              <a:latin typeface="Times New Roman" pitchFamily="18" charset="0"/>
            </a:endParaRPr>
          </a:p>
        </p:txBody>
      </p:sp>
      <p:sp>
        <p:nvSpPr>
          <p:cNvPr id="63493" name="Text Box 4"/>
          <p:cNvSpPr txBox="1">
            <a:spLocks noChangeArrowheads="1"/>
          </p:cNvSpPr>
          <p:nvPr/>
        </p:nvSpPr>
        <p:spPr bwMode="auto">
          <a:xfrm>
            <a:off x="1044575" y="5883275"/>
            <a:ext cx="6911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spcBef>
                <a:spcPct val="0"/>
              </a:spcBef>
              <a:buClrTx/>
              <a:buSzTx/>
              <a:buFontTx/>
              <a:buNone/>
            </a:pPr>
            <a:r>
              <a:rPr lang="en-US" altLang="fi-FI" sz="1800">
                <a:solidFill>
                  <a:schemeClr val="bg1"/>
                </a:solidFill>
              </a:rPr>
              <a:t>Cochran. Biometrics 1954;10:101-29; Higgins &amp; Thompson. Stat Med 2002;21:1539-58; Ioannidis et al. BMJ 2007;335:914-6.</a:t>
            </a:r>
            <a:endParaRPr lang="fi-FI" altLang="fi-FI" sz="1800">
              <a:solidFill>
                <a:schemeClr val="bg1"/>
              </a:solidFill>
            </a:endParaRPr>
          </a:p>
        </p:txBody>
      </p:sp>
    </p:spTree>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D646F9E9-4174-4AA3-89B2-C2AAFE156248}" type="slidenum">
              <a:rPr lang="en-US" altLang="fi-FI" sz="1400">
                <a:solidFill>
                  <a:schemeClr val="hlink"/>
                </a:solidFill>
                <a:latin typeface="Arial" panose="020B0604020202020204" pitchFamily="34" charset="0"/>
              </a:rPr>
              <a:pPr/>
              <a:t>23</a:t>
            </a:fld>
            <a:endParaRPr lang="en-US" altLang="fi-FI" sz="1400">
              <a:solidFill>
                <a:schemeClr val="hlink"/>
              </a:solidFill>
              <a:latin typeface="Arial" panose="020B0604020202020204" pitchFamily="34" charset="0"/>
            </a:endParaRPr>
          </a:p>
        </p:txBody>
      </p:sp>
      <p:sp>
        <p:nvSpPr>
          <p:cNvPr id="64515" name="Rectangle 2"/>
          <p:cNvSpPr>
            <a:spLocks noChangeArrowheads="1"/>
          </p:cNvSpPr>
          <p:nvPr>
            <p:ph type="title"/>
          </p:nvPr>
        </p:nvSpPr>
        <p:spPr>
          <a:xfrm>
            <a:off x="1965325" y="-26988"/>
            <a:ext cx="6423025" cy="1066801"/>
          </a:xfrm>
          <a:noFill/>
        </p:spPr>
        <p:txBody>
          <a:bodyPr/>
          <a:lstStyle/>
          <a:p>
            <a:r>
              <a:rPr lang="en-US" altLang="fi-FI" sz="4000" smtClean="0">
                <a:solidFill>
                  <a:schemeClr val="bg1"/>
                </a:solidFill>
                <a:latin typeface="Arial" panose="020B0604020202020204" pitchFamily="34" charset="0"/>
              </a:rPr>
              <a:t>Meta-regression</a:t>
            </a:r>
            <a:endParaRPr lang="en-US" altLang="fi-FI" sz="4000" smtClean="0"/>
          </a:p>
        </p:txBody>
      </p:sp>
      <p:sp>
        <p:nvSpPr>
          <p:cNvPr id="64516" name="Rectangle 3"/>
          <p:cNvSpPr>
            <a:spLocks noChangeArrowheads="1"/>
          </p:cNvSpPr>
          <p:nvPr>
            <p:ph type="body" idx="1"/>
          </p:nvPr>
        </p:nvSpPr>
        <p:spPr>
          <a:xfrm>
            <a:off x="1331913" y="1052513"/>
            <a:ext cx="6911975" cy="5113337"/>
          </a:xfrm>
          <a:noFill/>
        </p:spPr>
        <p:txBody>
          <a:bodyPr/>
          <a:lstStyle/>
          <a:p>
            <a:pPr>
              <a:lnSpc>
                <a:spcPct val="80000"/>
              </a:lnSpc>
            </a:pPr>
            <a:r>
              <a:rPr lang="en-GB" altLang="fi-FI" sz="2400" smtClean="0">
                <a:solidFill>
                  <a:schemeClr val="bg1"/>
                </a:solidFill>
                <a:latin typeface="Times New Roman" panose="02020603050405020304" pitchFamily="18" charset="0"/>
              </a:rPr>
              <a:t>How study characteristics explain heterogeneity in effect size measures?</a:t>
            </a:r>
          </a:p>
          <a:p>
            <a:pPr>
              <a:lnSpc>
                <a:spcPct val="80000"/>
              </a:lnSpc>
            </a:pPr>
            <a:r>
              <a:rPr lang="en-GB" altLang="fi-FI" sz="2400" smtClean="0">
                <a:solidFill>
                  <a:schemeClr val="bg1"/>
                </a:solidFill>
                <a:latin typeface="Times New Roman" panose="02020603050405020304" pitchFamily="18" charset="0"/>
              </a:rPr>
              <a:t>Continuous or categorical variables</a:t>
            </a:r>
          </a:p>
          <a:p>
            <a:pPr>
              <a:lnSpc>
                <a:spcPct val="80000"/>
              </a:lnSpc>
            </a:pPr>
            <a:r>
              <a:rPr lang="en-GB" altLang="fi-FI" sz="2400" smtClean="0">
                <a:solidFill>
                  <a:schemeClr val="bg1"/>
                </a:solidFill>
                <a:latin typeface="Times New Roman" panose="02020603050405020304" pitchFamily="18" charset="0"/>
              </a:rPr>
              <a:t>Variables are related to studies not to individuals</a:t>
            </a:r>
          </a:p>
          <a:p>
            <a:pPr lvl="1">
              <a:lnSpc>
                <a:spcPct val="80000"/>
              </a:lnSpc>
            </a:pPr>
            <a:r>
              <a:rPr lang="en-US" altLang="fi-FI" sz="2200" smtClean="0">
                <a:solidFill>
                  <a:schemeClr val="bg1"/>
                </a:solidFill>
                <a:latin typeface="Times New Roman" panose="02020603050405020304" pitchFamily="18" charset="0"/>
              </a:rPr>
              <a:t>Proportion of men</a:t>
            </a:r>
          </a:p>
          <a:p>
            <a:pPr lvl="1">
              <a:lnSpc>
                <a:spcPct val="80000"/>
              </a:lnSpc>
            </a:pPr>
            <a:r>
              <a:rPr lang="en-US" altLang="fi-FI" sz="2200" smtClean="0">
                <a:solidFill>
                  <a:schemeClr val="bg1"/>
                </a:solidFill>
                <a:latin typeface="Times New Roman" panose="02020603050405020304" pitchFamily="18" charset="0"/>
              </a:rPr>
              <a:t>Mean age of the sample</a:t>
            </a:r>
          </a:p>
          <a:p>
            <a:pPr lvl="1">
              <a:lnSpc>
                <a:spcPct val="80000"/>
              </a:lnSpc>
            </a:pPr>
            <a:r>
              <a:rPr lang="en-US" altLang="fi-FI" sz="2200" smtClean="0">
                <a:solidFill>
                  <a:schemeClr val="bg1"/>
                </a:solidFill>
                <a:latin typeface="Times New Roman" panose="02020603050405020304" pitchFamily="18" charset="0"/>
              </a:rPr>
              <a:t>Country</a:t>
            </a:r>
          </a:p>
          <a:p>
            <a:pPr lvl="1">
              <a:lnSpc>
                <a:spcPct val="80000"/>
              </a:lnSpc>
            </a:pPr>
            <a:r>
              <a:rPr lang="en-US" altLang="fi-FI" sz="2200" smtClean="0">
                <a:solidFill>
                  <a:schemeClr val="bg1"/>
                </a:solidFill>
                <a:latin typeface="Times New Roman" panose="02020603050405020304" pitchFamily="18" charset="0"/>
              </a:rPr>
              <a:t>Research methods (e.g. instruments)</a:t>
            </a:r>
          </a:p>
          <a:p>
            <a:pPr lvl="1">
              <a:lnSpc>
                <a:spcPct val="80000"/>
              </a:lnSpc>
            </a:pPr>
            <a:r>
              <a:rPr lang="en-US" altLang="fi-FI" sz="2200" smtClean="0">
                <a:solidFill>
                  <a:schemeClr val="bg1"/>
                </a:solidFill>
                <a:latin typeface="Times New Roman" panose="02020603050405020304" pitchFamily="18" charset="0"/>
              </a:rPr>
              <a:t>Quality of research</a:t>
            </a:r>
          </a:p>
          <a:p>
            <a:pPr lvl="1">
              <a:lnSpc>
                <a:spcPct val="80000"/>
              </a:lnSpc>
            </a:pPr>
            <a:r>
              <a:rPr lang="en-US" altLang="fi-FI" sz="2200" smtClean="0">
                <a:solidFill>
                  <a:schemeClr val="bg1"/>
                </a:solidFill>
                <a:latin typeface="Times New Roman" panose="02020603050405020304" pitchFamily="18" charset="0"/>
              </a:rPr>
              <a:t>Study collection period (or year of publication)</a:t>
            </a:r>
          </a:p>
          <a:p>
            <a:pPr lvl="1">
              <a:lnSpc>
                <a:spcPct val="80000"/>
              </a:lnSpc>
            </a:pPr>
            <a:r>
              <a:rPr lang="en-US" altLang="fi-FI" sz="2200" smtClean="0">
                <a:solidFill>
                  <a:schemeClr val="bg1"/>
                </a:solidFill>
                <a:latin typeface="Times New Roman" panose="02020603050405020304" pitchFamily="18" charset="0"/>
              </a:rPr>
              <a:t>Patient groups</a:t>
            </a:r>
          </a:p>
          <a:p>
            <a:pPr lvl="1">
              <a:lnSpc>
                <a:spcPct val="80000"/>
              </a:lnSpc>
            </a:pPr>
            <a:r>
              <a:rPr lang="en-US" altLang="fi-FI" sz="2200" smtClean="0">
                <a:solidFill>
                  <a:schemeClr val="bg1"/>
                </a:solidFill>
                <a:latin typeface="Times New Roman" panose="02020603050405020304" pitchFamily="18" charset="0"/>
              </a:rPr>
              <a:t>Length of the follow-up</a:t>
            </a:r>
          </a:p>
        </p:txBody>
      </p:sp>
    </p:spTree>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E021B5E7-7EE3-43D2-827C-FF61CB16DC46}" type="slidenum">
              <a:rPr lang="en-US" altLang="fi-FI" sz="1400">
                <a:solidFill>
                  <a:schemeClr val="hlink"/>
                </a:solidFill>
                <a:latin typeface="Arial" panose="020B0604020202020204" pitchFamily="34" charset="0"/>
              </a:rPr>
              <a:pPr/>
              <a:t>24</a:t>
            </a:fld>
            <a:endParaRPr lang="en-US" altLang="fi-FI" sz="1400">
              <a:solidFill>
                <a:schemeClr val="hlink"/>
              </a:solidFill>
              <a:latin typeface="Arial" panose="020B0604020202020204" pitchFamily="34" charset="0"/>
            </a:endParaRPr>
          </a:p>
        </p:txBody>
      </p:sp>
      <p:sp>
        <p:nvSpPr>
          <p:cNvPr id="65539" name="Rectangle 2"/>
          <p:cNvSpPr>
            <a:spLocks noChangeArrowheads="1"/>
          </p:cNvSpPr>
          <p:nvPr>
            <p:ph type="title"/>
          </p:nvPr>
        </p:nvSpPr>
        <p:spPr>
          <a:xfrm>
            <a:off x="1965325" y="228600"/>
            <a:ext cx="6423025" cy="1066800"/>
          </a:xfrm>
          <a:noFill/>
        </p:spPr>
        <p:txBody>
          <a:bodyPr/>
          <a:lstStyle/>
          <a:p>
            <a:r>
              <a:rPr lang="en-US" altLang="fi-FI" sz="4000" smtClean="0">
                <a:solidFill>
                  <a:schemeClr val="bg1"/>
                </a:solidFill>
                <a:latin typeface="Arial" panose="020B0604020202020204" pitchFamily="34" charset="0"/>
              </a:rPr>
              <a:t>Meta-regression</a:t>
            </a:r>
            <a:endParaRPr lang="en-US" altLang="fi-FI" sz="4000" smtClean="0"/>
          </a:p>
        </p:txBody>
      </p:sp>
      <p:sp>
        <p:nvSpPr>
          <p:cNvPr id="65540" name="Rectangle 3"/>
          <p:cNvSpPr>
            <a:spLocks noChangeArrowheads="1"/>
          </p:cNvSpPr>
          <p:nvPr>
            <p:ph type="body" idx="1"/>
          </p:nvPr>
        </p:nvSpPr>
        <p:spPr>
          <a:xfrm>
            <a:off x="1258888" y="1341438"/>
            <a:ext cx="7099300" cy="4824412"/>
          </a:xfrm>
          <a:noFill/>
        </p:spPr>
        <p:txBody>
          <a:bodyPr/>
          <a:lstStyle/>
          <a:p>
            <a:r>
              <a:rPr lang="en-US" altLang="fi-FI" smtClean="0">
                <a:solidFill>
                  <a:schemeClr val="bg1"/>
                </a:solidFill>
                <a:latin typeface="Times New Roman" panose="02020603050405020304" pitchFamily="18" charset="0"/>
              </a:rPr>
              <a:t>Statistical test for the effect of background factor on heterogeneity (t or z- test)</a:t>
            </a:r>
          </a:p>
          <a:p>
            <a:r>
              <a:rPr lang="en-US" altLang="fi-FI" smtClean="0">
                <a:solidFill>
                  <a:schemeClr val="bg1"/>
                </a:solidFill>
                <a:latin typeface="Times New Roman" panose="02020603050405020304" pitchFamily="18" charset="0"/>
              </a:rPr>
              <a:t>Does not adjust the original result</a:t>
            </a:r>
          </a:p>
          <a:p>
            <a:r>
              <a:rPr lang="en-US" altLang="fi-FI" smtClean="0">
                <a:solidFill>
                  <a:schemeClr val="bg1"/>
                </a:solidFill>
                <a:latin typeface="Times New Roman" panose="02020603050405020304" pitchFamily="18" charset="0"/>
              </a:rPr>
              <a:t>As an alternative to meta-regression is to examine the direct effect of covariate on the effect</a:t>
            </a:r>
          </a:p>
          <a:p>
            <a:pPr lvl="1"/>
            <a:r>
              <a:rPr lang="en-US" altLang="fi-FI" smtClean="0">
                <a:solidFill>
                  <a:schemeClr val="bg1"/>
                </a:solidFill>
                <a:latin typeface="Times New Roman" panose="02020603050405020304" pitchFamily="18" charset="0"/>
              </a:rPr>
              <a:t>Then the research question is different and the data is in a different format (e.g. the effects are collected by gender or data on effect of gender on outcome is collected)</a:t>
            </a:r>
          </a:p>
        </p:txBody>
      </p:sp>
    </p:spTree>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484C243C-1EF2-4155-AF68-B736972CD90F}" type="slidenum">
              <a:rPr lang="en-US" altLang="fi-FI" sz="1400">
                <a:solidFill>
                  <a:schemeClr val="hlink"/>
                </a:solidFill>
                <a:latin typeface="Arial" panose="020B0604020202020204" pitchFamily="34" charset="0"/>
              </a:rPr>
              <a:pPr/>
              <a:t>25</a:t>
            </a:fld>
            <a:endParaRPr lang="en-US" altLang="fi-FI" sz="1400">
              <a:solidFill>
                <a:schemeClr val="hlink"/>
              </a:solidFill>
              <a:latin typeface="Arial" panose="020B0604020202020204" pitchFamily="34" charset="0"/>
            </a:endParaRPr>
          </a:p>
        </p:txBody>
      </p:sp>
      <p:pic>
        <p:nvPicPr>
          <p:cNvPr id="665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734536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88913"/>
            <a:ext cx="6996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orakulmio 4"/>
          <p:cNvSpPr/>
          <p:nvPr/>
        </p:nvSpPr>
        <p:spPr>
          <a:xfrm>
            <a:off x="1500188" y="6396038"/>
            <a:ext cx="6357937" cy="400050"/>
          </a:xfrm>
          <a:prstGeom prst="rect">
            <a:avLst/>
          </a:prstGeom>
        </p:spPr>
        <p:txBody>
          <a:bodyPr>
            <a:spAutoFit/>
          </a:bodyPr>
          <a:lstStyle/>
          <a:p>
            <a:pPr>
              <a:defRPr/>
            </a:pPr>
            <a:r>
              <a:rPr lang="en-GB" sz="2000" dirty="0" err="1">
                <a:solidFill>
                  <a:schemeClr val="bg1"/>
                </a:solidFill>
                <a:latin typeface="+mn-lt"/>
              </a:rPr>
              <a:t>Acta</a:t>
            </a:r>
            <a:r>
              <a:rPr lang="en-GB" sz="2000" dirty="0">
                <a:solidFill>
                  <a:schemeClr val="bg1"/>
                </a:solidFill>
                <a:latin typeface="+mn-lt"/>
              </a:rPr>
              <a:t> </a:t>
            </a:r>
            <a:r>
              <a:rPr lang="en-GB" sz="2000" dirty="0" err="1">
                <a:solidFill>
                  <a:schemeClr val="bg1"/>
                </a:solidFill>
                <a:latin typeface="+mn-lt"/>
              </a:rPr>
              <a:t>Psychiatr</a:t>
            </a:r>
            <a:r>
              <a:rPr lang="en-GB" sz="2000" dirty="0">
                <a:solidFill>
                  <a:schemeClr val="bg1"/>
                </a:solidFill>
                <a:latin typeface="+mn-lt"/>
              </a:rPr>
              <a:t> Scand 2009; 120: 85-96. </a:t>
            </a:r>
            <a:endParaRPr lang="fi-FI" sz="2000" dirty="0">
              <a:solidFill>
                <a:schemeClr val="bg1"/>
              </a:solidFill>
              <a:latin typeface="+mn-lt"/>
            </a:endParaRPr>
          </a:p>
        </p:txBody>
      </p:sp>
      <p:sp>
        <p:nvSpPr>
          <p:cNvPr id="7" name="TextBox 6"/>
          <p:cNvSpPr txBox="1"/>
          <p:nvPr/>
        </p:nvSpPr>
        <p:spPr>
          <a:xfrm>
            <a:off x="8215313" y="1835150"/>
            <a:ext cx="835025" cy="307975"/>
          </a:xfrm>
          <a:prstGeom prst="rect">
            <a:avLst/>
          </a:prstGeom>
          <a:noFill/>
        </p:spPr>
        <p:txBody>
          <a:bodyPr wrap="none">
            <a:spAutoFit/>
          </a:bodyPr>
          <a:lstStyle/>
          <a:p>
            <a:pPr>
              <a:defRPr/>
            </a:pPr>
            <a:r>
              <a:rPr lang="fi-FI" sz="1400" dirty="0">
                <a:solidFill>
                  <a:schemeClr val="bg1"/>
                </a:solidFill>
                <a:latin typeface="+mn-lt"/>
              </a:rPr>
              <a:t>p&lt;0.001</a:t>
            </a:r>
          </a:p>
        </p:txBody>
      </p:sp>
      <p:sp>
        <p:nvSpPr>
          <p:cNvPr id="8" name="TextBox 7"/>
          <p:cNvSpPr txBox="1"/>
          <p:nvPr/>
        </p:nvSpPr>
        <p:spPr>
          <a:xfrm>
            <a:off x="8215313" y="4333875"/>
            <a:ext cx="871537" cy="523875"/>
          </a:xfrm>
          <a:prstGeom prst="rect">
            <a:avLst/>
          </a:prstGeom>
          <a:noFill/>
        </p:spPr>
        <p:txBody>
          <a:bodyPr wrap="none">
            <a:spAutoFit/>
          </a:bodyPr>
          <a:lstStyle/>
          <a:p>
            <a:pPr>
              <a:defRPr/>
            </a:pPr>
            <a:r>
              <a:rPr lang="fi-FI" sz="1400" dirty="0">
                <a:solidFill>
                  <a:schemeClr val="bg1"/>
                </a:solidFill>
                <a:latin typeface="+mn-lt"/>
              </a:rPr>
              <a:t>p=0.01</a:t>
            </a:r>
          </a:p>
          <a:p>
            <a:pPr>
              <a:defRPr/>
            </a:pPr>
            <a:r>
              <a:rPr lang="fi-FI" sz="1400" dirty="0">
                <a:solidFill>
                  <a:schemeClr val="bg1"/>
                </a:solidFill>
                <a:latin typeface="+mn-lt"/>
              </a:rPr>
              <a:t>(lifetime)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tsikko 1"/>
          <p:cNvSpPr>
            <a:spLocks noGrp="1"/>
          </p:cNvSpPr>
          <p:nvPr>
            <p:ph type="title"/>
          </p:nvPr>
        </p:nvSpPr>
        <p:spPr>
          <a:xfrm>
            <a:off x="1042988" y="620713"/>
            <a:ext cx="7200900" cy="1143000"/>
          </a:xfrm>
        </p:spPr>
        <p:txBody>
          <a:bodyPr/>
          <a:lstStyle/>
          <a:p>
            <a:r>
              <a:rPr lang="fi-FI" altLang="fi-FI" smtClean="0">
                <a:solidFill>
                  <a:schemeClr val="bg1"/>
                </a:solidFill>
              </a:rPr>
              <a:t>”network meta-analysis”</a:t>
            </a:r>
          </a:p>
        </p:txBody>
      </p:sp>
      <p:sp>
        <p:nvSpPr>
          <p:cNvPr id="67587" name="Sisällön paikkamerkki 2"/>
          <p:cNvSpPr>
            <a:spLocks noGrp="1"/>
          </p:cNvSpPr>
          <p:nvPr>
            <p:ph idx="1"/>
          </p:nvPr>
        </p:nvSpPr>
        <p:spPr>
          <a:xfrm>
            <a:off x="1619250" y="1989138"/>
            <a:ext cx="6096000" cy="4114800"/>
          </a:xfrm>
        </p:spPr>
        <p:txBody>
          <a:bodyPr/>
          <a:lstStyle/>
          <a:p>
            <a:r>
              <a:rPr lang="en-US" altLang="fi-FI" smtClean="0">
                <a:solidFill>
                  <a:schemeClr val="bg1"/>
                </a:solidFill>
              </a:rPr>
              <a:t>To explore a question which has not been directly investigated in original studies</a:t>
            </a:r>
          </a:p>
          <a:p>
            <a:r>
              <a:rPr lang="en-US" altLang="fi-FI" smtClean="0">
                <a:solidFill>
                  <a:schemeClr val="bg1"/>
                </a:solidFill>
              </a:rPr>
              <a:t>E.g. combining studies with different drugs compared to placebo, so that the drugs are actually compared to each other</a:t>
            </a:r>
          </a:p>
        </p:txBody>
      </p:sp>
      <p:sp>
        <p:nvSpPr>
          <p:cNvPr id="4" name="Dian numeron paikkamerkki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B2A5E66D-79E0-4157-BF4A-A9EC779FF660}" type="slidenum">
              <a:rPr lang="en-US" altLang="fi-FI" sz="1400">
                <a:solidFill>
                  <a:schemeClr val="hlink"/>
                </a:solidFill>
                <a:latin typeface="Arial" panose="020B0604020202020204" pitchFamily="34" charset="0"/>
              </a:rPr>
              <a:pPr/>
              <a:t>26</a:t>
            </a:fld>
            <a:endParaRPr lang="en-US" altLang="fi-FI" sz="1400">
              <a:solidFill>
                <a:schemeClr val="hlink"/>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9A2946-44B3-4206-A976-284138AC99DD}" type="slidenum">
              <a:rPr lang="en-US" altLang="fi-FI" smtClean="0"/>
              <a:pPr/>
              <a:t>27</a:t>
            </a:fld>
            <a:endParaRPr lang="en-US" altLang="fi-FI"/>
          </a:p>
        </p:txBody>
      </p:sp>
      <p:sp>
        <p:nvSpPr>
          <p:cNvPr id="4" name="Tekstikehys 5"/>
          <p:cNvSpPr txBox="1"/>
          <p:nvPr/>
        </p:nvSpPr>
        <p:spPr>
          <a:xfrm>
            <a:off x="4139952" y="6336268"/>
            <a:ext cx="4126130" cy="369332"/>
          </a:xfrm>
          <a:prstGeom prst="rect">
            <a:avLst/>
          </a:prstGeom>
          <a:noFill/>
        </p:spPr>
        <p:txBody>
          <a:bodyPr wrap="none">
            <a:spAutoFit/>
          </a:bodyPr>
          <a:lstStyle/>
          <a:p>
            <a:pPr>
              <a:defRPr/>
            </a:pPr>
            <a:r>
              <a:rPr lang="fi-FI" sz="1800" dirty="0" smtClean="0">
                <a:solidFill>
                  <a:schemeClr val="bg1"/>
                </a:solidFill>
                <a:latin typeface="+mn-lt"/>
              </a:rPr>
              <a:t>Li T ym. </a:t>
            </a:r>
            <a:r>
              <a:rPr lang="fi-FI" sz="1800" dirty="0" err="1" smtClean="0">
                <a:solidFill>
                  <a:schemeClr val="bg1"/>
                </a:solidFill>
                <a:latin typeface="+mn-lt"/>
              </a:rPr>
              <a:t>Opthalmology</a:t>
            </a:r>
            <a:r>
              <a:rPr lang="fi-FI" sz="1800" dirty="0" smtClean="0">
                <a:solidFill>
                  <a:schemeClr val="bg1"/>
                </a:solidFill>
                <a:latin typeface="+mn-lt"/>
              </a:rPr>
              <a:t> 2015, in </a:t>
            </a:r>
            <a:r>
              <a:rPr lang="fi-FI" sz="1800" dirty="0" err="1" smtClean="0">
                <a:solidFill>
                  <a:schemeClr val="bg1"/>
                </a:solidFill>
                <a:latin typeface="+mn-lt"/>
              </a:rPr>
              <a:t>press</a:t>
            </a:r>
            <a:r>
              <a:rPr lang="fi-FI" sz="1800" dirty="0" smtClean="0">
                <a:solidFill>
                  <a:schemeClr val="bg1"/>
                </a:solidFill>
                <a:latin typeface="+mn-lt"/>
              </a:rPr>
              <a:t>. </a:t>
            </a:r>
            <a:endParaRPr lang="fi-FI" sz="1800" dirty="0">
              <a:solidFill>
                <a:schemeClr val="bg1"/>
              </a:solidFill>
              <a:latin typeface="+mn-lt"/>
            </a:endParaRPr>
          </a:p>
        </p:txBody>
      </p:sp>
      <p:sp>
        <p:nvSpPr>
          <p:cNvPr id="5" name="TextBox 4"/>
          <p:cNvSpPr txBox="1"/>
          <p:nvPr/>
        </p:nvSpPr>
        <p:spPr>
          <a:xfrm>
            <a:off x="1187624" y="184304"/>
            <a:ext cx="6975014" cy="646331"/>
          </a:xfrm>
          <a:prstGeom prst="rect">
            <a:avLst/>
          </a:prstGeom>
          <a:noFill/>
        </p:spPr>
        <p:txBody>
          <a:bodyPr wrap="square" rtlCol="0">
            <a:spAutoFit/>
          </a:bodyPr>
          <a:lstStyle/>
          <a:p>
            <a:r>
              <a:rPr lang="fi-FI" sz="1800" dirty="0" err="1">
                <a:solidFill>
                  <a:schemeClr val="bg1"/>
                </a:solidFill>
                <a:latin typeface="+mn-lt"/>
              </a:rPr>
              <a:t>Comparative</a:t>
            </a:r>
            <a:r>
              <a:rPr lang="fi-FI" sz="1800" dirty="0">
                <a:solidFill>
                  <a:schemeClr val="bg1"/>
                </a:solidFill>
                <a:latin typeface="+mn-lt"/>
              </a:rPr>
              <a:t> </a:t>
            </a:r>
            <a:r>
              <a:rPr lang="fi-FI" sz="1800" dirty="0" err="1">
                <a:solidFill>
                  <a:schemeClr val="bg1"/>
                </a:solidFill>
                <a:latin typeface="+mn-lt"/>
              </a:rPr>
              <a:t>Effectiveness</a:t>
            </a:r>
            <a:r>
              <a:rPr lang="fi-FI" sz="1800" dirty="0">
                <a:solidFill>
                  <a:schemeClr val="bg1"/>
                </a:solidFill>
                <a:latin typeface="+mn-lt"/>
              </a:rPr>
              <a:t> of </a:t>
            </a:r>
            <a:r>
              <a:rPr lang="fi-FI" sz="1800" dirty="0" err="1" smtClean="0">
                <a:solidFill>
                  <a:schemeClr val="bg1"/>
                </a:solidFill>
                <a:latin typeface="+mn-lt"/>
              </a:rPr>
              <a:t>First</a:t>
            </a:r>
            <a:r>
              <a:rPr lang="fi-FI" sz="1800" dirty="0" smtClean="0">
                <a:solidFill>
                  <a:schemeClr val="bg1"/>
                </a:solidFill>
                <a:latin typeface="+mn-lt"/>
              </a:rPr>
              <a:t>-Line </a:t>
            </a:r>
            <a:r>
              <a:rPr lang="fi-FI" sz="1800" dirty="0" err="1" smtClean="0">
                <a:solidFill>
                  <a:schemeClr val="bg1"/>
                </a:solidFill>
                <a:latin typeface="+mn-lt"/>
              </a:rPr>
              <a:t>Medications</a:t>
            </a:r>
            <a:r>
              <a:rPr lang="fi-FI" sz="1800" dirty="0" smtClean="0">
                <a:solidFill>
                  <a:schemeClr val="bg1"/>
                </a:solidFill>
                <a:latin typeface="+mn-lt"/>
              </a:rPr>
              <a:t> </a:t>
            </a:r>
            <a:r>
              <a:rPr lang="fi-FI" sz="1800" dirty="0">
                <a:solidFill>
                  <a:schemeClr val="bg1"/>
                </a:solidFill>
                <a:latin typeface="+mn-lt"/>
              </a:rPr>
              <a:t>for </a:t>
            </a:r>
            <a:r>
              <a:rPr lang="fi-FI" sz="1800" dirty="0" err="1">
                <a:solidFill>
                  <a:schemeClr val="bg1"/>
                </a:solidFill>
                <a:latin typeface="+mn-lt"/>
              </a:rPr>
              <a:t>Primary</a:t>
            </a:r>
            <a:r>
              <a:rPr lang="fi-FI" sz="1800" dirty="0">
                <a:solidFill>
                  <a:schemeClr val="bg1"/>
                </a:solidFill>
                <a:latin typeface="+mn-lt"/>
              </a:rPr>
              <a:t> </a:t>
            </a:r>
            <a:r>
              <a:rPr lang="fi-FI" sz="1800" dirty="0" smtClean="0">
                <a:solidFill>
                  <a:schemeClr val="bg1"/>
                </a:solidFill>
                <a:latin typeface="+mn-lt"/>
              </a:rPr>
              <a:t>Open-</a:t>
            </a:r>
            <a:r>
              <a:rPr lang="fi-FI" sz="1800" dirty="0" err="1" smtClean="0">
                <a:solidFill>
                  <a:schemeClr val="bg1"/>
                </a:solidFill>
                <a:latin typeface="+mn-lt"/>
              </a:rPr>
              <a:t>Angle</a:t>
            </a:r>
            <a:r>
              <a:rPr lang="fi-FI" sz="1800" dirty="0" smtClean="0">
                <a:solidFill>
                  <a:schemeClr val="bg1"/>
                </a:solidFill>
                <a:latin typeface="+mn-lt"/>
              </a:rPr>
              <a:t> </a:t>
            </a:r>
            <a:r>
              <a:rPr lang="fi-FI" sz="1800" dirty="0" err="1" smtClean="0">
                <a:solidFill>
                  <a:schemeClr val="bg1"/>
                </a:solidFill>
                <a:latin typeface="+mn-lt"/>
              </a:rPr>
              <a:t>Glaucoma</a:t>
            </a:r>
            <a:endParaRPr lang="fi-FI" sz="1800" dirty="0">
              <a:solidFill>
                <a:schemeClr val="bg1"/>
              </a:solidFill>
              <a:latin typeface="+mn-lt"/>
            </a:endParaRPr>
          </a:p>
        </p:txBody>
      </p:sp>
      <p:pic>
        <p:nvPicPr>
          <p:cNvPr id="6" name="Picture 5"/>
          <p:cNvPicPr>
            <a:picLocks noChangeAspect="1"/>
          </p:cNvPicPr>
          <p:nvPr/>
        </p:nvPicPr>
        <p:blipFill rotWithShape="1">
          <a:blip r:embed="rId2"/>
          <a:srcRect l="44997" t="27056" r="44997" b="24114"/>
          <a:stretch/>
        </p:blipFill>
        <p:spPr>
          <a:xfrm>
            <a:off x="3995936" y="911225"/>
            <a:ext cx="4559928" cy="5256584"/>
          </a:xfrm>
          <a:prstGeom prst="rect">
            <a:avLst/>
          </a:prstGeom>
        </p:spPr>
      </p:pic>
      <p:sp>
        <p:nvSpPr>
          <p:cNvPr id="7" name="Rectangle 6"/>
          <p:cNvSpPr/>
          <p:nvPr/>
        </p:nvSpPr>
        <p:spPr>
          <a:xfrm>
            <a:off x="107504" y="1188335"/>
            <a:ext cx="3783069" cy="5504584"/>
          </a:xfrm>
          <a:prstGeom prst="rect">
            <a:avLst/>
          </a:prstGeom>
        </p:spPr>
        <p:txBody>
          <a:bodyPr wrap="square">
            <a:spAutoFit/>
          </a:bodyPr>
          <a:lstStyle/>
          <a:p>
            <a:pPr algn="l">
              <a:lnSpc>
                <a:spcPct val="107000"/>
              </a:lnSpc>
              <a:spcAft>
                <a:spcPts val="800"/>
              </a:spcAft>
            </a:pP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TOPIC: Primary open-angle glaucoma (POAG) is a highly prevalent condition worldwide and the most common cause of irreversible sight loss. The objective is to assess the comparative effectiveness of first-line medical treatments in patients with POAG or ocular hypertension through a systematic review and network meta-analysis, and to provide relative rankings of these treatments. </a:t>
            </a:r>
            <a:endParaRPr lang="en-US" sz="1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METHODS</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We included randomized controlled trials (RCTs) that compared a single active topical medication with no treatment/placebo or another single topical medication. We searched CENTRAL, MEDLINE, EMBASE, and the Food and Drug Administration's website. Two individuals independently assessed trial eligibility, abstracted data, and assessed the risk of bias. We performed Bayesian network meta-analyses. </a:t>
            </a:r>
            <a:endParaRPr lang="en-US" sz="1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RESULTS</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We included 114 RCTs with data from 20 275 participants. The overall risk of bias of the included trials is mixed. The mean reductions (95% credible intervals) in IOP in millimeters of mercury at 3 months ordered from the most to least effective drugs were as follows: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bimatoprost</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5.61 (4.94; 6.29),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latanoprost</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4.85 (4.24; 5.46),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travoprost</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4.83 (4.12; 5.54),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levobunolol</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4.51 (3.85; 5.24),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tafluprost</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4.37 (2.94; 5.83),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timolol</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3.70 (3.16; 4.24),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brimonidine</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3.59 (2.89; 4.29),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carteolol</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3.44 (2.42; 4.46),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levobetaxolol</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2.56 (1.52; 3.62),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apraclonidine</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2.52 (0.94; 4.11),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dorzolamide</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2.49 (1.85; 3.13),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brinzolamide</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2.42 (1.62; 3.23),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betaxolol</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2.24 (1.59; 2.88), and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unoprostone</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1.91 (1.15; 2.67). </a:t>
            </a:r>
            <a:endParaRPr lang="en-US" sz="1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CONCLUSIONS</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All active first-line drugs are effective compared with placebo in reducing IOP at 3 months.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Bimatoprost</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latanoprost</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and </a:t>
            </a:r>
            <a:r>
              <a:rPr lang="en-US"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travoprost</a:t>
            </a:r>
            <a:r>
              <a:rPr lang="en-US"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are among the most efficacious drugs, although the within-class differences were small and may not be clinically meaningful. All factors, including adverse effects, patient preferences, and cost, should be considered in selecting a drug for a given patient. </a:t>
            </a:r>
            <a:endParaRPr lang="fi-FI"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933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9A2946-44B3-4206-A976-284138AC99DD}" type="slidenum">
              <a:rPr lang="en-US" altLang="fi-FI" smtClean="0"/>
              <a:pPr/>
              <a:t>28</a:t>
            </a:fld>
            <a:endParaRPr lang="en-US" altLang="fi-FI"/>
          </a:p>
        </p:txBody>
      </p:sp>
      <p:sp>
        <p:nvSpPr>
          <p:cNvPr id="3" name="Tekstikehys 5"/>
          <p:cNvSpPr txBox="1"/>
          <p:nvPr/>
        </p:nvSpPr>
        <p:spPr>
          <a:xfrm>
            <a:off x="1725304" y="6165850"/>
            <a:ext cx="5442580" cy="461665"/>
          </a:xfrm>
          <a:prstGeom prst="rect">
            <a:avLst/>
          </a:prstGeom>
          <a:noFill/>
        </p:spPr>
        <p:txBody>
          <a:bodyPr wrap="none">
            <a:spAutoFit/>
          </a:bodyPr>
          <a:lstStyle/>
          <a:p>
            <a:pPr>
              <a:defRPr/>
            </a:pPr>
            <a:r>
              <a:rPr lang="fi-FI" sz="2400" dirty="0" smtClean="0">
                <a:solidFill>
                  <a:schemeClr val="bg1"/>
                </a:solidFill>
                <a:latin typeface="+mn-lt"/>
              </a:rPr>
              <a:t>Li T ym. </a:t>
            </a:r>
            <a:r>
              <a:rPr lang="fi-FI" sz="2400" dirty="0" err="1" smtClean="0">
                <a:solidFill>
                  <a:schemeClr val="bg1"/>
                </a:solidFill>
                <a:latin typeface="+mn-lt"/>
              </a:rPr>
              <a:t>Opthalmology</a:t>
            </a:r>
            <a:r>
              <a:rPr lang="fi-FI" sz="2400" dirty="0" smtClean="0">
                <a:solidFill>
                  <a:schemeClr val="bg1"/>
                </a:solidFill>
                <a:latin typeface="+mn-lt"/>
              </a:rPr>
              <a:t> 2015, in </a:t>
            </a:r>
            <a:r>
              <a:rPr lang="fi-FI" sz="2400" dirty="0" err="1" smtClean="0">
                <a:solidFill>
                  <a:schemeClr val="bg1"/>
                </a:solidFill>
                <a:latin typeface="+mn-lt"/>
              </a:rPr>
              <a:t>press</a:t>
            </a:r>
            <a:r>
              <a:rPr lang="fi-FI" sz="2400" dirty="0" smtClean="0">
                <a:solidFill>
                  <a:schemeClr val="bg1"/>
                </a:solidFill>
                <a:latin typeface="+mn-lt"/>
              </a:rPr>
              <a:t>. </a:t>
            </a:r>
            <a:endParaRPr lang="fi-FI" sz="2400" dirty="0">
              <a:solidFill>
                <a:schemeClr val="bg1"/>
              </a:solidFill>
              <a:latin typeface="+mn-lt"/>
            </a:endParaRPr>
          </a:p>
        </p:txBody>
      </p:sp>
      <p:pic>
        <p:nvPicPr>
          <p:cNvPr id="4" name="Picture 3"/>
          <p:cNvPicPr>
            <a:picLocks noChangeAspect="1"/>
          </p:cNvPicPr>
          <p:nvPr/>
        </p:nvPicPr>
        <p:blipFill rotWithShape="1">
          <a:blip r:embed="rId2"/>
          <a:srcRect l="42913" t="21173" r="32907" b="21172"/>
          <a:stretch/>
        </p:blipFill>
        <p:spPr>
          <a:xfrm>
            <a:off x="93685" y="908720"/>
            <a:ext cx="8821715" cy="4968552"/>
          </a:xfrm>
          <a:prstGeom prst="rect">
            <a:avLst/>
          </a:prstGeom>
        </p:spPr>
      </p:pic>
      <p:sp>
        <p:nvSpPr>
          <p:cNvPr id="5" name="TextBox 4"/>
          <p:cNvSpPr txBox="1"/>
          <p:nvPr/>
        </p:nvSpPr>
        <p:spPr>
          <a:xfrm>
            <a:off x="1187624" y="184304"/>
            <a:ext cx="6975014" cy="646331"/>
          </a:xfrm>
          <a:prstGeom prst="rect">
            <a:avLst/>
          </a:prstGeom>
          <a:noFill/>
        </p:spPr>
        <p:txBody>
          <a:bodyPr wrap="square" rtlCol="0">
            <a:spAutoFit/>
          </a:bodyPr>
          <a:lstStyle/>
          <a:p>
            <a:r>
              <a:rPr lang="fi-FI" sz="1800" dirty="0" err="1">
                <a:solidFill>
                  <a:schemeClr val="bg1"/>
                </a:solidFill>
                <a:latin typeface="+mn-lt"/>
              </a:rPr>
              <a:t>Comparative</a:t>
            </a:r>
            <a:r>
              <a:rPr lang="fi-FI" sz="1800" dirty="0">
                <a:solidFill>
                  <a:schemeClr val="bg1"/>
                </a:solidFill>
                <a:latin typeface="+mn-lt"/>
              </a:rPr>
              <a:t> </a:t>
            </a:r>
            <a:r>
              <a:rPr lang="fi-FI" sz="1800" dirty="0" err="1">
                <a:solidFill>
                  <a:schemeClr val="bg1"/>
                </a:solidFill>
                <a:latin typeface="+mn-lt"/>
              </a:rPr>
              <a:t>Effectiveness</a:t>
            </a:r>
            <a:r>
              <a:rPr lang="fi-FI" sz="1800" dirty="0">
                <a:solidFill>
                  <a:schemeClr val="bg1"/>
                </a:solidFill>
                <a:latin typeface="+mn-lt"/>
              </a:rPr>
              <a:t> of </a:t>
            </a:r>
            <a:r>
              <a:rPr lang="fi-FI" sz="1800" dirty="0" err="1" smtClean="0">
                <a:solidFill>
                  <a:schemeClr val="bg1"/>
                </a:solidFill>
                <a:latin typeface="+mn-lt"/>
              </a:rPr>
              <a:t>First</a:t>
            </a:r>
            <a:r>
              <a:rPr lang="fi-FI" sz="1800" dirty="0" smtClean="0">
                <a:solidFill>
                  <a:schemeClr val="bg1"/>
                </a:solidFill>
                <a:latin typeface="+mn-lt"/>
              </a:rPr>
              <a:t>-Line </a:t>
            </a:r>
            <a:r>
              <a:rPr lang="fi-FI" sz="1800" dirty="0" err="1" smtClean="0">
                <a:solidFill>
                  <a:schemeClr val="bg1"/>
                </a:solidFill>
                <a:latin typeface="+mn-lt"/>
              </a:rPr>
              <a:t>Medications</a:t>
            </a:r>
            <a:r>
              <a:rPr lang="fi-FI" sz="1800" dirty="0" smtClean="0">
                <a:solidFill>
                  <a:schemeClr val="bg1"/>
                </a:solidFill>
                <a:latin typeface="+mn-lt"/>
              </a:rPr>
              <a:t> </a:t>
            </a:r>
            <a:r>
              <a:rPr lang="fi-FI" sz="1800" dirty="0">
                <a:solidFill>
                  <a:schemeClr val="bg1"/>
                </a:solidFill>
                <a:latin typeface="+mn-lt"/>
              </a:rPr>
              <a:t>for </a:t>
            </a:r>
            <a:r>
              <a:rPr lang="fi-FI" sz="1800" dirty="0" err="1">
                <a:solidFill>
                  <a:schemeClr val="bg1"/>
                </a:solidFill>
                <a:latin typeface="+mn-lt"/>
              </a:rPr>
              <a:t>Primary</a:t>
            </a:r>
            <a:r>
              <a:rPr lang="fi-FI" sz="1800" dirty="0">
                <a:solidFill>
                  <a:schemeClr val="bg1"/>
                </a:solidFill>
                <a:latin typeface="+mn-lt"/>
              </a:rPr>
              <a:t> </a:t>
            </a:r>
            <a:r>
              <a:rPr lang="fi-FI" sz="1800" dirty="0" smtClean="0">
                <a:solidFill>
                  <a:schemeClr val="bg1"/>
                </a:solidFill>
                <a:latin typeface="+mn-lt"/>
              </a:rPr>
              <a:t>Open-</a:t>
            </a:r>
            <a:r>
              <a:rPr lang="fi-FI" sz="1800" dirty="0" err="1" smtClean="0">
                <a:solidFill>
                  <a:schemeClr val="bg1"/>
                </a:solidFill>
                <a:latin typeface="+mn-lt"/>
              </a:rPr>
              <a:t>Angle</a:t>
            </a:r>
            <a:r>
              <a:rPr lang="fi-FI" sz="1800" dirty="0" smtClean="0">
                <a:solidFill>
                  <a:schemeClr val="bg1"/>
                </a:solidFill>
                <a:latin typeface="+mn-lt"/>
              </a:rPr>
              <a:t> </a:t>
            </a:r>
            <a:r>
              <a:rPr lang="fi-FI" sz="1800" dirty="0" err="1" smtClean="0">
                <a:solidFill>
                  <a:schemeClr val="bg1"/>
                </a:solidFill>
                <a:latin typeface="+mn-lt"/>
              </a:rPr>
              <a:t>Glaucoma</a:t>
            </a:r>
            <a:endParaRPr lang="fi-FI" sz="1800" dirty="0">
              <a:solidFill>
                <a:schemeClr val="bg1"/>
              </a:solidFill>
              <a:latin typeface="+mn-lt"/>
            </a:endParaRPr>
          </a:p>
        </p:txBody>
      </p:sp>
    </p:spTree>
    <p:extLst>
      <p:ext uri="{BB962C8B-B14F-4D97-AF65-F5344CB8AC3E}">
        <p14:creationId xmlns:p14="http://schemas.microsoft.com/office/powerpoint/2010/main" val="146734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p:cNvSpPr>
            <a:spLocks noGrp="1"/>
          </p:cNvSpPr>
          <p:nvPr>
            <p:ph type="title"/>
          </p:nvPr>
        </p:nvSpPr>
        <p:spPr>
          <a:xfrm>
            <a:off x="642938" y="0"/>
            <a:ext cx="8501062" cy="1143000"/>
          </a:xfrm>
        </p:spPr>
        <p:txBody>
          <a:bodyPr/>
          <a:lstStyle/>
          <a:p>
            <a:pPr>
              <a:lnSpc>
                <a:spcPct val="150000"/>
              </a:lnSpc>
            </a:pPr>
            <a:r>
              <a:rPr lang="en-US" altLang="fi-FI" sz="3200" smtClean="0">
                <a:solidFill>
                  <a:schemeClr val="bg1"/>
                </a:solidFill>
              </a:rPr>
              <a:t>Meta-analysis of temperament traits in case-control studies in different psychiatric disorders</a:t>
            </a:r>
            <a:endParaRPr lang="fi-FI" altLang="fi-FI" sz="3200" smtClean="0">
              <a:solidFill>
                <a:schemeClr val="bg1"/>
              </a:solidFill>
            </a:endParaRPr>
          </a:p>
        </p:txBody>
      </p:sp>
      <p:sp>
        <p:nvSpPr>
          <p:cNvPr id="68611" name="Sisällön paikkamerkki 2"/>
          <p:cNvSpPr>
            <a:spLocks noGrp="1"/>
          </p:cNvSpPr>
          <p:nvPr>
            <p:ph idx="1"/>
          </p:nvPr>
        </p:nvSpPr>
        <p:spPr/>
        <p:txBody>
          <a:bodyPr/>
          <a:lstStyle/>
          <a:p>
            <a:r>
              <a:rPr lang="fi-FI" altLang="fi-FI" smtClean="0">
                <a:solidFill>
                  <a:srgbClr val="FF0000"/>
                </a:solidFill>
              </a:rPr>
              <a:t>Tci dg meta esim</a:t>
            </a:r>
          </a:p>
        </p:txBody>
      </p:sp>
      <p:sp>
        <p:nvSpPr>
          <p:cNvPr id="4" name="Dian numeron paikkamerkki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F44D1F56-7E8D-48FB-9DA2-27063FDAAAB2}" type="slidenum">
              <a:rPr lang="en-US" altLang="fi-FI" sz="1400">
                <a:solidFill>
                  <a:schemeClr val="hlink"/>
                </a:solidFill>
                <a:latin typeface="Arial" panose="020B0604020202020204" pitchFamily="34" charset="0"/>
              </a:rPr>
              <a:pPr/>
              <a:t>29</a:t>
            </a:fld>
            <a:endParaRPr lang="en-US" altLang="fi-FI" sz="1400">
              <a:solidFill>
                <a:schemeClr val="hlink"/>
              </a:solidFill>
              <a:latin typeface="Arial" panose="020B0604020202020204" pitchFamily="34" charset="0"/>
            </a:endParaRPr>
          </a:p>
        </p:txBody>
      </p:sp>
      <p:pic>
        <p:nvPicPr>
          <p:cNvPr id="68613" name="Kuva 4" descr="ha figure 05011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1412875"/>
            <a:ext cx="8943975"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ikehys 5"/>
          <p:cNvSpPr txBox="1"/>
          <p:nvPr/>
        </p:nvSpPr>
        <p:spPr>
          <a:xfrm>
            <a:off x="1187450" y="6165850"/>
            <a:ext cx="6518275" cy="460375"/>
          </a:xfrm>
          <a:prstGeom prst="rect">
            <a:avLst/>
          </a:prstGeom>
          <a:noFill/>
        </p:spPr>
        <p:txBody>
          <a:bodyPr wrap="none">
            <a:spAutoFit/>
          </a:bodyPr>
          <a:lstStyle/>
          <a:p>
            <a:pPr>
              <a:defRPr/>
            </a:pPr>
            <a:r>
              <a:rPr lang="fi-FI" sz="2400" dirty="0">
                <a:solidFill>
                  <a:schemeClr val="bg1"/>
                </a:solidFill>
                <a:latin typeface="+mn-lt"/>
              </a:rPr>
              <a:t>Miettunen &amp; Raevuori. </a:t>
            </a:r>
            <a:r>
              <a:rPr lang="fi-FI" sz="2400" dirty="0" err="1">
                <a:solidFill>
                  <a:schemeClr val="bg1"/>
                </a:solidFill>
                <a:latin typeface="+mn-lt"/>
              </a:rPr>
              <a:t>Compr</a:t>
            </a:r>
            <a:r>
              <a:rPr lang="fi-FI" sz="2400" dirty="0">
                <a:solidFill>
                  <a:schemeClr val="bg1"/>
                </a:solidFill>
                <a:latin typeface="+mn-lt"/>
              </a:rPr>
              <a:t> </a:t>
            </a:r>
            <a:r>
              <a:rPr lang="fi-FI" sz="2400" dirty="0" err="1">
                <a:solidFill>
                  <a:schemeClr val="bg1"/>
                </a:solidFill>
                <a:latin typeface="+mn-lt"/>
              </a:rPr>
              <a:t>Psychiatry</a:t>
            </a:r>
            <a:r>
              <a:rPr lang="fi-FI" sz="2400" dirty="0">
                <a:solidFill>
                  <a:schemeClr val="bg1"/>
                </a:solidFill>
                <a:latin typeface="+mn-lt"/>
              </a:rPr>
              <a:t> 2012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DAB4BADF-35E9-4EF9-87F3-CD3964E60EBF}" type="slidenum">
              <a:rPr lang="en-US" altLang="fi-FI" sz="1400">
                <a:solidFill>
                  <a:schemeClr val="hlink"/>
                </a:solidFill>
                <a:latin typeface="Arial" panose="020B0604020202020204" pitchFamily="34" charset="0"/>
              </a:rPr>
              <a:pPr/>
              <a:t>3</a:t>
            </a:fld>
            <a:endParaRPr lang="en-US" altLang="fi-FI" sz="1400">
              <a:solidFill>
                <a:schemeClr val="hlink"/>
              </a:solidFill>
              <a:latin typeface="Arial" panose="020B0604020202020204" pitchFamily="34" charset="0"/>
            </a:endParaRPr>
          </a:p>
        </p:txBody>
      </p:sp>
      <p:sp>
        <p:nvSpPr>
          <p:cNvPr id="10243" name="Rectangle 2"/>
          <p:cNvSpPr>
            <a:spLocks noChangeArrowheads="1"/>
          </p:cNvSpPr>
          <p:nvPr>
            <p:ph type="title"/>
          </p:nvPr>
        </p:nvSpPr>
        <p:spPr>
          <a:xfrm>
            <a:off x="2195513" y="188913"/>
            <a:ext cx="5846762" cy="1066800"/>
          </a:xfrm>
          <a:noFill/>
        </p:spPr>
        <p:txBody>
          <a:bodyPr/>
          <a:lstStyle/>
          <a:p>
            <a:r>
              <a:rPr lang="en-US" altLang="fi-FI" sz="4000" smtClean="0">
                <a:solidFill>
                  <a:schemeClr val="bg1"/>
                </a:solidFill>
                <a:latin typeface="Arial" panose="020B0604020202020204" pitchFamily="34" charset="0"/>
              </a:rPr>
              <a:t>Meta-analyses</a:t>
            </a:r>
            <a:endParaRPr lang="en-US" altLang="fi-FI" sz="4000" smtClean="0"/>
          </a:p>
        </p:txBody>
      </p:sp>
      <p:sp>
        <p:nvSpPr>
          <p:cNvPr id="10244" name="Rectangle 3"/>
          <p:cNvSpPr>
            <a:spLocks noChangeArrowheads="1"/>
          </p:cNvSpPr>
          <p:nvPr>
            <p:ph type="body" idx="1"/>
          </p:nvPr>
        </p:nvSpPr>
        <p:spPr>
          <a:xfrm>
            <a:off x="611188" y="1628775"/>
            <a:ext cx="7200900" cy="4300538"/>
          </a:xfrm>
          <a:noFill/>
        </p:spPr>
        <p:txBody>
          <a:bodyPr/>
          <a:lstStyle/>
          <a:p>
            <a:r>
              <a:rPr lang="en-US" altLang="fi-FI" sz="2400" smtClean="0">
                <a:solidFill>
                  <a:schemeClr val="bg1"/>
                </a:solidFill>
              </a:rPr>
              <a:t>Original studies are published increasingly, about 2 million medical articles per year</a:t>
            </a:r>
            <a:endParaRPr lang="fi-FI" altLang="fi-FI" sz="2400" smtClean="0">
              <a:solidFill>
                <a:schemeClr val="bg1"/>
              </a:solidFill>
            </a:endParaRPr>
          </a:p>
          <a:p>
            <a:r>
              <a:rPr lang="en-US" altLang="fi-FI" sz="2400" smtClean="0">
                <a:solidFill>
                  <a:schemeClr val="bg1"/>
                </a:solidFill>
              </a:rPr>
              <a:t>Impossible to keep up-to-date, there is a need for the syntheses</a:t>
            </a:r>
            <a:endParaRPr lang="fi-FI" altLang="fi-FI" sz="2400" smtClean="0">
              <a:solidFill>
                <a:schemeClr val="bg1"/>
              </a:solidFill>
            </a:endParaRPr>
          </a:p>
          <a:p>
            <a:r>
              <a:rPr lang="en-US" altLang="fi-FI" sz="2400" smtClean="0">
                <a:solidFill>
                  <a:schemeClr val="bg1"/>
                </a:solidFill>
              </a:rPr>
              <a:t>A meta-analysis combines statistically the results of previous studies</a:t>
            </a:r>
            <a:endParaRPr lang="fi-FI" altLang="fi-FI" sz="2400" smtClean="0">
              <a:solidFill>
                <a:schemeClr val="bg1"/>
              </a:solidFill>
            </a:endParaRPr>
          </a:p>
          <a:p>
            <a:r>
              <a:rPr lang="en-US" altLang="fi-FI" sz="2400" smtClean="0">
                <a:solidFill>
                  <a:schemeClr val="bg1"/>
                </a:solidFill>
              </a:rPr>
              <a:t>Most often used for clinical trials (e.g. drug or therapy)</a:t>
            </a:r>
            <a:endParaRPr lang="fi-FI" altLang="fi-FI" sz="2400" smtClean="0">
              <a:solidFill>
                <a:schemeClr val="bg1"/>
              </a:solidFill>
            </a:endParaRPr>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BA8DB91A-69BB-4BAF-8BED-4B4BB8A1850E}" type="slidenum">
              <a:rPr lang="en-US" altLang="fi-FI" sz="1400">
                <a:solidFill>
                  <a:schemeClr val="hlink"/>
                </a:solidFill>
                <a:latin typeface="Arial" panose="020B0604020202020204" pitchFamily="34" charset="0"/>
              </a:rPr>
              <a:pPr/>
              <a:t>30</a:t>
            </a:fld>
            <a:endParaRPr lang="en-US" altLang="fi-FI" sz="1400">
              <a:solidFill>
                <a:schemeClr val="hlink"/>
              </a:solidFill>
              <a:latin typeface="Arial" panose="020B0604020202020204" pitchFamily="34" charset="0"/>
            </a:endParaRPr>
          </a:p>
        </p:txBody>
      </p:sp>
      <p:sp>
        <p:nvSpPr>
          <p:cNvPr id="69635" name="Rectangle 2"/>
          <p:cNvSpPr>
            <a:spLocks noChangeArrowheads="1"/>
          </p:cNvSpPr>
          <p:nvPr>
            <p:ph type="title"/>
          </p:nvPr>
        </p:nvSpPr>
        <p:spPr>
          <a:xfrm>
            <a:off x="1965325" y="228600"/>
            <a:ext cx="5846763" cy="1066800"/>
          </a:xfrm>
          <a:noFill/>
        </p:spPr>
        <p:txBody>
          <a:bodyPr/>
          <a:lstStyle/>
          <a:p>
            <a:r>
              <a:rPr lang="en-US" altLang="fi-FI" sz="4000" smtClean="0">
                <a:solidFill>
                  <a:schemeClr val="bg1"/>
                </a:solidFill>
                <a:latin typeface="Arial" panose="020B0604020202020204" pitchFamily="34" charset="0"/>
              </a:rPr>
              <a:t>Statistical software</a:t>
            </a:r>
            <a:endParaRPr lang="en-US" altLang="fi-FI" sz="4000" smtClean="0"/>
          </a:p>
        </p:txBody>
      </p:sp>
      <p:sp>
        <p:nvSpPr>
          <p:cNvPr id="69636" name="Rectangle 3"/>
          <p:cNvSpPr>
            <a:spLocks noChangeArrowheads="1"/>
          </p:cNvSpPr>
          <p:nvPr>
            <p:ph type="body" idx="1"/>
          </p:nvPr>
        </p:nvSpPr>
        <p:spPr>
          <a:xfrm>
            <a:off x="611188" y="1125538"/>
            <a:ext cx="8064500" cy="3581400"/>
          </a:xfrm>
          <a:noFill/>
        </p:spPr>
        <p:txBody>
          <a:bodyPr/>
          <a:lstStyle/>
          <a:p>
            <a:pPr>
              <a:buSzPct val="100000"/>
            </a:pPr>
            <a:r>
              <a:rPr lang="en-GB" altLang="fi-FI" sz="2000" smtClean="0">
                <a:solidFill>
                  <a:schemeClr val="bg1"/>
                </a:solidFill>
                <a:latin typeface="Arial Narrow" panose="020B0606020202030204" pitchFamily="34" charset="0"/>
              </a:rPr>
              <a:t>STATA</a:t>
            </a:r>
          </a:p>
          <a:p>
            <a:pPr lvl="1">
              <a:buSzPct val="100000"/>
            </a:pPr>
            <a:r>
              <a:rPr lang="en-GB" altLang="fi-FI" sz="2000" smtClean="0">
                <a:solidFill>
                  <a:schemeClr val="bg1"/>
                </a:solidFill>
                <a:latin typeface="Arial Narrow" panose="020B0606020202030204" pitchFamily="34" charset="0"/>
              </a:rPr>
              <a:t>http://www.biostat.jhsph.edu/~fdominic/teaching/bio656/software/meta.analysis.pdf     (Sterne ym. 2001)</a:t>
            </a:r>
          </a:p>
          <a:p>
            <a:pPr>
              <a:buSzPct val="100000"/>
            </a:pPr>
            <a:r>
              <a:rPr lang="en-GB" altLang="fi-FI" sz="2000" smtClean="0">
                <a:solidFill>
                  <a:schemeClr val="bg1"/>
                </a:solidFill>
                <a:latin typeface="Arial Narrow" panose="020B0606020202030204" pitchFamily="34" charset="0"/>
              </a:rPr>
              <a:t>SPSS</a:t>
            </a:r>
          </a:p>
          <a:p>
            <a:pPr lvl="1">
              <a:buSzPct val="100000"/>
            </a:pPr>
            <a:r>
              <a:rPr lang="en-US" altLang="fi-FI" sz="2000" smtClean="0">
                <a:solidFill>
                  <a:schemeClr val="bg1"/>
                </a:solidFill>
                <a:latin typeface="Arial Narrow" panose="020B0606020202030204" pitchFamily="34" charset="0"/>
              </a:rPr>
              <a:t>http://mason.gmu.edu/~dwilsonb/ma.html</a:t>
            </a:r>
          </a:p>
          <a:p>
            <a:pPr>
              <a:buSzPct val="100000"/>
            </a:pPr>
            <a:r>
              <a:rPr lang="en-US" altLang="fi-FI" sz="2000" smtClean="0">
                <a:solidFill>
                  <a:schemeClr val="bg1"/>
                </a:solidFill>
                <a:latin typeface="Arial Narrow" panose="020B0606020202030204" pitchFamily="34" charset="0"/>
              </a:rPr>
              <a:t>SAS</a:t>
            </a:r>
          </a:p>
          <a:p>
            <a:pPr lvl="1">
              <a:buSzPct val="100000"/>
            </a:pPr>
            <a:r>
              <a:rPr lang="en-US" altLang="fi-FI" sz="2000" smtClean="0">
                <a:solidFill>
                  <a:schemeClr val="bg1"/>
                </a:solidFill>
                <a:latin typeface="Arial Narrow" panose="020B0606020202030204" pitchFamily="34" charset="0"/>
              </a:rPr>
              <a:t>http://mason.gmu.edu/~dwilsonb/ma.html</a:t>
            </a:r>
          </a:p>
          <a:p>
            <a:pPr>
              <a:buSzPct val="100000"/>
            </a:pPr>
            <a:r>
              <a:rPr lang="en-US" altLang="fi-FI" sz="2400" smtClean="0">
                <a:solidFill>
                  <a:schemeClr val="bg1"/>
                </a:solidFill>
                <a:latin typeface="Arial Narrow" panose="020B0606020202030204" pitchFamily="34" charset="0"/>
              </a:rPr>
              <a:t>R</a:t>
            </a:r>
          </a:p>
          <a:p>
            <a:pPr lvl="1">
              <a:buSzPct val="100000"/>
            </a:pPr>
            <a:r>
              <a:rPr lang="en-US" altLang="fi-FI" sz="2400" smtClean="0">
                <a:solidFill>
                  <a:schemeClr val="bg1"/>
                </a:solidFill>
                <a:latin typeface="Arial Narrow" panose="020B0606020202030204" pitchFamily="34" charset="0"/>
              </a:rPr>
              <a:t>http://cran.r-project.org/web/views/MetaAnalysis.ht	</a:t>
            </a:r>
          </a:p>
          <a:p>
            <a:pPr>
              <a:buSzPct val="100000"/>
            </a:pPr>
            <a:r>
              <a:rPr lang="en-US" altLang="fi-FI" sz="2400" smtClean="0">
                <a:solidFill>
                  <a:schemeClr val="bg1"/>
                </a:solidFill>
                <a:latin typeface="Arial Narrow" panose="020B0606020202030204" pitchFamily="34" charset="0"/>
              </a:rPr>
              <a:t>Excel, </a:t>
            </a:r>
            <a:r>
              <a:rPr lang="fi-FI" altLang="fi-FI" sz="2400" smtClean="0">
                <a:solidFill>
                  <a:schemeClr val="bg1"/>
                </a:solidFill>
                <a:latin typeface="Arial Narrow" panose="020B0606020202030204" pitchFamily="34" charset="0"/>
              </a:rPr>
              <a:t>MIX</a:t>
            </a:r>
          </a:p>
          <a:p>
            <a:pPr lvl="1">
              <a:buSzPct val="100000"/>
            </a:pPr>
            <a:r>
              <a:rPr lang="fi-FI" altLang="fi-FI" sz="2400" smtClean="0">
                <a:solidFill>
                  <a:schemeClr val="bg1"/>
                </a:solidFill>
                <a:latin typeface="Arial Narrow" panose="020B0606020202030204" pitchFamily="34" charset="0"/>
              </a:rPr>
              <a:t>http://mix-for-meta-analysis.info </a:t>
            </a:r>
            <a:endParaRPr lang="en-US" altLang="fi-FI" sz="2400" smtClean="0">
              <a:solidFill>
                <a:schemeClr val="bg1"/>
              </a:solidFill>
              <a:latin typeface="Arial Narrow" panose="020B0606020202030204" pitchFamily="34" charset="0"/>
            </a:endParaRPr>
          </a:p>
          <a:p>
            <a:pPr>
              <a:buSzPct val="100000"/>
            </a:pPr>
            <a:r>
              <a:rPr lang="en-US" altLang="fi-FI" sz="2400" smtClean="0">
                <a:solidFill>
                  <a:schemeClr val="bg1"/>
                </a:solidFill>
                <a:latin typeface="Arial Narrow" panose="020B0606020202030204" pitchFamily="34" charset="0"/>
              </a:rPr>
              <a:t>Comprehensive Meta-Analysis (CMA), Metawin, RevMan</a:t>
            </a:r>
          </a:p>
        </p:txBody>
      </p:sp>
      <p:sp>
        <p:nvSpPr>
          <p:cNvPr id="67589" name="Rectangle 4"/>
          <p:cNvSpPr>
            <a:spLocks noChangeArrowheads="1"/>
          </p:cNvSpPr>
          <p:nvPr/>
        </p:nvSpPr>
        <p:spPr bwMode="auto">
          <a:xfrm>
            <a:off x="420688" y="6364288"/>
            <a:ext cx="7432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50000"/>
              <a:buFont typeface="Monotype Sorts" pitchFamily="2" charset="2"/>
              <a:buChar char="n"/>
              <a:defRPr kumimoji="1" sz="2800">
                <a:solidFill>
                  <a:schemeClr val="tx1"/>
                </a:solidFill>
                <a:latin typeface="Arial" charset="0"/>
              </a:defRPr>
            </a:lvl1pPr>
            <a:lvl2pPr marL="742950" indent="-285750" algn="l">
              <a:spcBef>
                <a:spcPct val="20000"/>
              </a:spcBef>
              <a:buClr>
                <a:srgbClr val="FF9966"/>
              </a:buClr>
              <a:buSzPct val="75000"/>
              <a:buFont typeface="Monotype Sorts" pitchFamily="2" charset="2"/>
              <a:buChar char="u"/>
              <a:defRPr kumimoji="1" sz="2600">
                <a:solidFill>
                  <a:schemeClr val="tx1"/>
                </a:solidFill>
                <a:latin typeface="Arial" charset="0"/>
              </a:defRPr>
            </a:lvl2pPr>
            <a:lvl3pPr marL="1143000" indent="-228600" algn="l">
              <a:spcBef>
                <a:spcPct val="20000"/>
              </a:spcBef>
              <a:buClr>
                <a:schemeClr val="hlink"/>
              </a:buClr>
              <a:buSzPct val="65000"/>
              <a:buFont typeface="Monotype Sorts" pitchFamily="2" charset="2"/>
              <a:buChar char="F"/>
              <a:defRPr kumimoji="1" sz="2400">
                <a:solidFill>
                  <a:schemeClr val="tx1"/>
                </a:solidFill>
                <a:latin typeface="Arial" charset="0"/>
              </a:defRPr>
            </a:lvl3pPr>
            <a:lvl4pPr marL="1600200" indent="-228600" algn="l">
              <a:spcBef>
                <a:spcPct val="20000"/>
              </a:spcBef>
              <a:buClr>
                <a:schemeClr val="tx2"/>
              </a:buClr>
              <a:buSzPct val="100000"/>
              <a:buChar char="•"/>
              <a:defRPr kumimoji="1" sz="2000">
                <a:solidFill>
                  <a:schemeClr val="tx1"/>
                </a:solidFill>
                <a:latin typeface="Arial" charset="0"/>
              </a:defRPr>
            </a:lvl4pPr>
            <a:lvl5pPr marL="2057400" indent="-228600" algn="l">
              <a:spcBef>
                <a:spcPct val="20000"/>
              </a:spcBef>
              <a:buClr>
                <a:schemeClr val="hlink"/>
              </a:buClr>
              <a:buSzPct val="100000"/>
              <a:buChar char="–"/>
              <a:defRPr kumimoji="1" sz="2000">
                <a:solidFill>
                  <a:schemeClr val="tx1"/>
                </a:solidFill>
                <a:latin typeface="Arial"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charset="0"/>
              </a:defRPr>
            </a:lvl9pPr>
          </a:lstStyle>
          <a:p>
            <a:pPr algn="ctr">
              <a:spcBef>
                <a:spcPct val="0"/>
              </a:spcBef>
              <a:buClrTx/>
              <a:buSzTx/>
              <a:buFontTx/>
              <a:buNone/>
              <a:defRPr/>
            </a:pPr>
            <a:r>
              <a:rPr lang="fi-FI" altLang="fi-FI" sz="2000" dirty="0" smtClean="0">
                <a:solidFill>
                  <a:schemeClr val="tx1">
                    <a:lumMod val="50000"/>
                  </a:schemeClr>
                </a:solidFill>
                <a:latin typeface="Verdana" pitchFamily="34" charset="0"/>
              </a:rPr>
              <a:t>http://www.meta-analysis.com/pages/comparisons.html</a:t>
            </a:r>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978E7FB6-3C76-473D-A175-2A31663A31C5}" type="slidenum">
              <a:rPr lang="en-US" altLang="fi-FI" sz="1400">
                <a:solidFill>
                  <a:schemeClr val="hlink"/>
                </a:solidFill>
                <a:latin typeface="Arial" panose="020B0604020202020204" pitchFamily="34" charset="0"/>
              </a:rPr>
              <a:pPr/>
              <a:t>31</a:t>
            </a:fld>
            <a:endParaRPr lang="en-US" altLang="fi-FI" sz="1400">
              <a:solidFill>
                <a:schemeClr val="hlink"/>
              </a:solidFill>
              <a:latin typeface="Arial" panose="020B0604020202020204" pitchFamily="34" charset="0"/>
            </a:endParaRPr>
          </a:p>
        </p:txBody>
      </p:sp>
      <p:sp>
        <p:nvSpPr>
          <p:cNvPr id="70659" name="Rectangle 2"/>
          <p:cNvSpPr>
            <a:spLocks noChangeArrowheads="1"/>
          </p:cNvSpPr>
          <p:nvPr>
            <p:ph type="title"/>
          </p:nvPr>
        </p:nvSpPr>
        <p:spPr>
          <a:xfrm>
            <a:off x="1619250" y="260350"/>
            <a:ext cx="6423025" cy="1066800"/>
          </a:xfrm>
          <a:noFill/>
        </p:spPr>
        <p:txBody>
          <a:bodyPr/>
          <a:lstStyle/>
          <a:p>
            <a:r>
              <a:rPr lang="en-US" altLang="fi-FI" sz="4000" smtClean="0">
                <a:solidFill>
                  <a:schemeClr val="bg1"/>
                </a:solidFill>
                <a:latin typeface="Arial" panose="020B0604020202020204" pitchFamily="34" charset="0"/>
              </a:rPr>
              <a:t>Other statistical methods</a:t>
            </a:r>
            <a:endParaRPr lang="en-US" altLang="fi-FI" sz="4000" smtClean="0"/>
          </a:p>
        </p:txBody>
      </p:sp>
      <p:sp>
        <p:nvSpPr>
          <p:cNvPr id="70660" name="Rectangle 3"/>
          <p:cNvSpPr>
            <a:spLocks noChangeArrowheads="1"/>
          </p:cNvSpPr>
          <p:nvPr>
            <p:ph type="body" idx="1"/>
          </p:nvPr>
        </p:nvSpPr>
        <p:spPr>
          <a:xfrm>
            <a:off x="971550" y="1700213"/>
            <a:ext cx="7056438" cy="4032250"/>
          </a:xfrm>
          <a:noFill/>
        </p:spPr>
        <p:txBody>
          <a:bodyPr/>
          <a:lstStyle/>
          <a:p>
            <a:pPr>
              <a:lnSpc>
                <a:spcPct val="90000"/>
              </a:lnSpc>
            </a:pPr>
            <a:r>
              <a:rPr lang="en-GB" altLang="fi-FI" sz="2000" smtClean="0">
                <a:solidFill>
                  <a:schemeClr val="bg1"/>
                </a:solidFill>
                <a:latin typeface="Times New Roman" panose="02020603050405020304" pitchFamily="18" charset="0"/>
              </a:rPr>
              <a:t>Meta-analyses of diagnostic tests and screens (Hasselblad &amp; Hedges. Psychol Bull 1995;117:167-78) </a:t>
            </a:r>
          </a:p>
          <a:p>
            <a:pPr>
              <a:lnSpc>
                <a:spcPct val="90000"/>
              </a:lnSpc>
            </a:pPr>
            <a:r>
              <a:rPr lang="en-GB" altLang="fi-FI" sz="2000" smtClean="0">
                <a:solidFill>
                  <a:schemeClr val="bg1"/>
                </a:solidFill>
                <a:latin typeface="Times New Roman" panose="02020603050405020304" pitchFamily="18" charset="0"/>
              </a:rPr>
              <a:t>Bayesian meta-analysis (Berry. Clin Trials 2009;6:28-41; Schmid. Eval Health Prof 2001;24:165-89; Sutton &amp; Abrams. </a:t>
            </a:r>
            <a:r>
              <a:rPr lang="en-US" altLang="fi-FI" sz="2000" smtClean="0">
                <a:solidFill>
                  <a:schemeClr val="bg1"/>
                </a:solidFill>
                <a:latin typeface="Times New Roman" panose="02020603050405020304" pitchFamily="18" charset="0"/>
              </a:rPr>
              <a:t>Stat Meth Med Res 2001; 10: 277–303; Warn et al. Stat Med 2002; 21: 1601-23.</a:t>
            </a:r>
          </a:p>
          <a:p>
            <a:pPr>
              <a:lnSpc>
                <a:spcPct val="90000"/>
              </a:lnSpc>
            </a:pPr>
            <a:r>
              <a:rPr lang="en-GB" altLang="fi-FI" sz="2000" smtClean="0">
                <a:solidFill>
                  <a:schemeClr val="bg1"/>
                </a:solidFill>
                <a:latin typeface="Times New Roman" panose="02020603050405020304" pitchFamily="18" charset="0"/>
              </a:rPr>
              <a:t>Meta-analysis of factor analyses (Becker. Psychol Med 1996;1:341-53)</a:t>
            </a:r>
          </a:p>
          <a:p>
            <a:pPr>
              <a:lnSpc>
                <a:spcPct val="90000"/>
              </a:lnSpc>
            </a:pPr>
            <a:r>
              <a:rPr lang="en-GB" altLang="fi-FI" sz="2000" smtClean="0">
                <a:solidFill>
                  <a:schemeClr val="bg1"/>
                </a:solidFill>
                <a:latin typeface="Times New Roman" panose="02020603050405020304" pitchFamily="18" charset="0"/>
              </a:rPr>
              <a:t>Meta-analysis of structural equation modeling (Cheung &amp; Chan.  Psychol Meth 2005;10:40.64)</a:t>
            </a:r>
          </a:p>
          <a:p>
            <a:pPr>
              <a:lnSpc>
                <a:spcPct val="90000"/>
              </a:lnSpc>
            </a:pPr>
            <a:r>
              <a:rPr lang="en-US" altLang="fi-FI" sz="2000" smtClean="0">
                <a:solidFill>
                  <a:schemeClr val="bg1"/>
                </a:solidFill>
                <a:latin typeface="Times New Roman" panose="02020603050405020304" pitchFamily="18" charset="0"/>
              </a:rPr>
              <a:t>Imputing missing data in meta-analyses of e.g. clinical trials (Higgins et al. Clin Trials 2008;5:225-39)  </a:t>
            </a:r>
          </a:p>
          <a:p>
            <a:pPr>
              <a:lnSpc>
                <a:spcPct val="90000"/>
              </a:lnSpc>
            </a:pPr>
            <a:r>
              <a:rPr lang="en-US" altLang="fi-FI" sz="2000" smtClean="0">
                <a:solidFill>
                  <a:schemeClr val="bg1"/>
                </a:solidFill>
                <a:latin typeface="Times New Roman" panose="02020603050405020304" pitchFamily="18" charset="0"/>
              </a:rPr>
              <a:t>etc.</a:t>
            </a:r>
          </a:p>
        </p:txBody>
      </p:sp>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E18343F6-3B8A-4891-910E-B26713E4D867}" type="slidenum">
              <a:rPr lang="en-US" altLang="fi-FI" sz="1400">
                <a:solidFill>
                  <a:schemeClr val="hlink"/>
                </a:solidFill>
                <a:latin typeface="Arial" panose="020B0604020202020204" pitchFamily="34" charset="0"/>
              </a:rPr>
              <a:pPr/>
              <a:t>32</a:t>
            </a:fld>
            <a:endParaRPr lang="en-US" altLang="fi-FI" sz="1400">
              <a:solidFill>
                <a:schemeClr val="hlink"/>
              </a:solidFill>
              <a:latin typeface="Arial" panose="020B0604020202020204" pitchFamily="34" charset="0"/>
            </a:endParaRPr>
          </a:p>
        </p:txBody>
      </p:sp>
      <p:sp>
        <p:nvSpPr>
          <p:cNvPr id="5" name="Otsikko 1"/>
          <p:cNvSpPr txBox="1">
            <a:spLocks/>
          </p:cNvSpPr>
          <p:nvPr/>
        </p:nvSpPr>
        <p:spPr bwMode="auto">
          <a:xfrm>
            <a:off x="1835150" y="765175"/>
            <a:ext cx="6096000" cy="1143000"/>
          </a:xfrm>
          <a:prstGeom prst="rect">
            <a:avLst/>
          </a:prstGeom>
          <a:noFill/>
          <a:ln w="9525">
            <a:noFill/>
            <a:miter lim="800000"/>
            <a:headEnd/>
            <a:tailEnd/>
          </a:ln>
        </p:spPr>
        <p:txBody>
          <a:bodyPr lIns="92075" tIns="46038" rIns="92075" bIns="46038" anchor="ctr"/>
          <a:lstStyle/>
          <a:p>
            <a:pPr algn="l">
              <a:lnSpc>
                <a:spcPct val="70000"/>
              </a:lnSpc>
              <a:defRPr/>
            </a:pPr>
            <a:r>
              <a:rPr lang="fi-FI" sz="6000" b="1" kern="0" dirty="0" err="1">
                <a:solidFill>
                  <a:schemeClr val="bg1"/>
                </a:solidFill>
                <a:latin typeface="+mj-lt"/>
                <a:ea typeface="+mj-ea"/>
                <a:cs typeface="+mj-cs"/>
              </a:rPr>
              <a:t>References</a:t>
            </a:r>
            <a:endParaRPr lang="fi-FI" sz="6000" b="1" kern="0" dirty="0">
              <a:solidFill>
                <a:schemeClr val="bg1"/>
              </a:solidFill>
              <a:latin typeface="+mj-lt"/>
              <a:ea typeface="+mj-ea"/>
              <a:cs typeface="+mj-cs"/>
            </a:endParaRPr>
          </a:p>
        </p:txBody>
      </p:sp>
      <p:pic>
        <p:nvPicPr>
          <p:cNvPr id="71684" name="Picture 6" descr="http://2.bp.blogspot.com/-h0sc6avKUW4/TkHxFXj1q5I/AAAAAAAABTg/MTu_JPb9RNU/s1600/stack-of-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349500"/>
            <a:ext cx="47625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BB4829DA-8CF5-48D3-A085-52E6024E1766}" type="slidenum">
              <a:rPr lang="en-US" altLang="fi-FI" sz="1400">
                <a:solidFill>
                  <a:schemeClr val="hlink"/>
                </a:solidFill>
                <a:latin typeface="Arial" panose="020B0604020202020204" pitchFamily="34" charset="0"/>
              </a:rPr>
              <a:pPr/>
              <a:t>33</a:t>
            </a:fld>
            <a:endParaRPr lang="en-US" altLang="fi-FI" sz="1400">
              <a:solidFill>
                <a:schemeClr val="hlink"/>
              </a:solidFill>
              <a:latin typeface="Arial" panose="020B0604020202020204" pitchFamily="34" charset="0"/>
            </a:endParaRPr>
          </a:p>
        </p:txBody>
      </p:sp>
      <p:sp>
        <p:nvSpPr>
          <p:cNvPr id="72707" name="Rectangle 3"/>
          <p:cNvSpPr>
            <a:spLocks noChangeArrowheads="1"/>
          </p:cNvSpPr>
          <p:nvPr>
            <p:ph type="body" idx="1"/>
          </p:nvPr>
        </p:nvSpPr>
        <p:spPr>
          <a:xfrm>
            <a:off x="252413" y="333375"/>
            <a:ext cx="7559675" cy="3960813"/>
          </a:xfrm>
          <a:noFill/>
        </p:spPr>
        <p:txBody>
          <a:bodyPr/>
          <a:lstStyle/>
          <a:p>
            <a:r>
              <a:rPr lang="en-GB" altLang="fi-FI" sz="2400" smtClean="0">
                <a:solidFill>
                  <a:schemeClr val="bg1"/>
                </a:solidFill>
                <a:latin typeface="Times New Roman" panose="02020603050405020304" pitchFamily="18" charset="0"/>
              </a:rPr>
              <a:t>Blettner M et al. Traditional reviews, meta-analyses, and pooled analyses in epidemiology. Int J Epidemiology 1999; 28: 1-9.</a:t>
            </a:r>
          </a:p>
          <a:p>
            <a:r>
              <a:rPr lang="en-US" altLang="fi-FI" sz="2400" smtClean="0">
                <a:solidFill>
                  <a:schemeClr val="bg1"/>
                </a:solidFill>
                <a:latin typeface="Times New Roman" panose="02020603050405020304" pitchFamily="18" charset="0"/>
              </a:rPr>
              <a:t>Borenstein M et al. Introduction to Meta-Analysis. Wiley, 2009. </a:t>
            </a:r>
          </a:p>
          <a:p>
            <a:r>
              <a:rPr lang="en-GB" altLang="fi-FI" sz="2400" smtClean="0">
                <a:solidFill>
                  <a:schemeClr val="bg1"/>
                </a:solidFill>
                <a:latin typeface="Times New Roman" panose="02020603050405020304" pitchFamily="18" charset="0"/>
                <a:cs typeface="Times New Roman" panose="02020603050405020304" pitchFamily="18" charset="0"/>
              </a:rPr>
              <a:t>Cook DJ et al. (1995) Methodological guidelines for systematic reviews of randomized control trials in health care from the Potsdam consultation on meta-analysis. J Clin Epidemiol 48: 167-71.</a:t>
            </a:r>
          </a:p>
          <a:p>
            <a:r>
              <a:rPr lang="en-GB" altLang="fi-FI" sz="2400" smtClean="0">
                <a:solidFill>
                  <a:schemeClr val="bg1"/>
                </a:solidFill>
                <a:latin typeface="Times New Roman" panose="02020603050405020304" pitchFamily="18" charset="0"/>
              </a:rPr>
              <a:t>Egger M et al. Systematic reviews in health care. 2. painos. Lontoo: BMJ Publishing Group, 2001.</a:t>
            </a:r>
          </a:p>
          <a:p>
            <a:r>
              <a:rPr lang="en-GB" altLang="fi-FI" sz="2400" smtClean="0">
                <a:solidFill>
                  <a:schemeClr val="bg1"/>
                </a:solidFill>
                <a:latin typeface="Times New Roman" panose="02020603050405020304" pitchFamily="18" charset="0"/>
              </a:rPr>
              <a:t>Gerber S et al. Bibliographic study showed improving </a:t>
            </a:r>
            <a:r>
              <a:rPr lang="en-US" altLang="fi-FI" sz="2400" smtClean="0">
                <a:solidFill>
                  <a:schemeClr val="bg1"/>
                </a:solidFill>
                <a:latin typeface="Times New Roman" panose="02020603050405020304" pitchFamily="18" charset="0"/>
              </a:rPr>
              <a:t>methodology of meta-analyses published in leading journals 1993-2002. J Clin Epidemiol 2007;60:773-80</a:t>
            </a:r>
          </a:p>
          <a:p>
            <a:endParaRPr lang="en-US" altLang="fi-FI" sz="2400" smtClean="0">
              <a:solidFill>
                <a:schemeClr val="bg1"/>
              </a:solidFill>
              <a:latin typeface="Times New Roman" panose="02020603050405020304" pitchFamily="18" charset="0"/>
            </a:endParaRPr>
          </a:p>
          <a:p>
            <a:endParaRPr lang="en-US" altLang="fi-FI" sz="2400" smtClean="0">
              <a:solidFill>
                <a:schemeClr val="bg1"/>
              </a:solidFill>
              <a:latin typeface="Times New Roman" panose="02020603050405020304" pitchFamily="18" charset="0"/>
            </a:endParaRPr>
          </a:p>
          <a:p>
            <a:pPr>
              <a:lnSpc>
                <a:spcPct val="90000"/>
              </a:lnSpc>
            </a:pPr>
            <a:endParaRPr lang="en-US" altLang="fi-FI" sz="2400" smtClean="0">
              <a:solidFill>
                <a:schemeClr val="bg1"/>
              </a:solidFill>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FB94DA38-04CB-48B6-89D1-67ADC3236315}" type="slidenum">
              <a:rPr lang="en-US" altLang="fi-FI" sz="1400">
                <a:solidFill>
                  <a:schemeClr val="hlink"/>
                </a:solidFill>
                <a:latin typeface="Arial" panose="020B0604020202020204" pitchFamily="34" charset="0"/>
              </a:rPr>
              <a:pPr/>
              <a:t>34</a:t>
            </a:fld>
            <a:endParaRPr lang="en-US" altLang="fi-FI" sz="1400">
              <a:solidFill>
                <a:schemeClr val="hlink"/>
              </a:solidFill>
              <a:latin typeface="Arial" panose="020B0604020202020204" pitchFamily="34" charset="0"/>
            </a:endParaRPr>
          </a:p>
        </p:txBody>
      </p:sp>
      <p:sp>
        <p:nvSpPr>
          <p:cNvPr id="73731" name="Rectangle 3"/>
          <p:cNvSpPr>
            <a:spLocks noChangeArrowheads="1"/>
          </p:cNvSpPr>
          <p:nvPr>
            <p:ph type="body" idx="1"/>
          </p:nvPr>
        </p:nvSpPr>
        <p:spPr>
          <a:xfrm>
            <a:off x="250825" y="115888"/>
            <a:ext cx="8713788" cy="3960812"/>
          </a:xfrm>
          <a:noFill/>
        </p:spPr>
        <p:txBody>
          <a:bodyPr/>
          <a:lstStyle/>
          <a:p>
            <a:r>
              <a:rPr lang="en-US" altLang="fi-FI" sz="2400" smtClean="0">
                <a:solidFill>
                  <a:schemeClr val="bg1"/>
                </a:solidFill>
                <a:latin typeface="Times New Roman" panose="02020603050405020304" pitchFamily="18" charset="0"/>
              </a:rPr>
              <a:t>Glass GV et al. (eds.). Meta-analysis in Social Research. Beverly Hills, CA: Sage, 1981.</a:t>
            </a:r>
          </a:p>
          <a:p>
            <a:r>
              <a:rPr lang="fi-FI" altLang="fi-FI" sz="2400" smtClean="0">
                <a:solidFill>
                  <a:schemeClr val="bg1"/>
                </a:solidFill>
                <a:latin typeface="Times New Roman" panose="02020603050405020304" pitchFamily="18" charset="0"/>
                <a:cs typeface="Times New Roman" panose="02020603050405020304" pitchFamily="18" charset="0"/>
              </a:rPr>
              <a:t>Guyatt GH et al. (2008) </a:t>
            </a:r>
            <a:r>
              <a:rPr lang="en-US" altLang="fi-FI" sz="2400" smtClean="0">
                <a:solidFill>
                  <a:schemeClr val="bg1"/>
                </a:solidFill>
                <a:latin typeface="Times New Roman" panose="02020603050405020304" pitchFamily="18" charset="0"/>
                <a:cs typeface="Times New Roman" panose="02020603050405020304" pitchFamily="18" charset="0"/>
              </a:rPr>
              <a:t>GRADE: An emerging consensus on rating quality of evidence and strength of </a:t>
            </a:r>
            <a:r>
              <a:rPr lang="fi-FI" altLang="fi-FI" sz="2400" smtClean="0">
                <a:solidFill>
                  <a:schemeClr val="bg1"/>
                </a:solidFill>
                <a:latin typeface="Times New Roman" panose="02020603050405020304" pitchFamily="18" charset="0"/>
                <a:cs typeface="Times New Roman" panose="02020603050405020304" pitchFamily="18" charset="0"/>
              </a:rPr>
              <a:t>recommendations. BMJ 336: 924–926.</a:t>
            </a:r>
          </a:p>
          <a:p>
            <a:r>
              <a:rPr lang="en-US" altLang="fi-FI" sz="2400" smtClean="0">
                <a:solidFill>
                  <a:schemeClr val="bg1"/>
                </a:solidFill>
                <a:latin typeface="Times New Roman" panose="02020603050405020304" pitchFamily="18" charset="0"/>
                <a:cs typeface="Times New Roman" panose="02020603050405020304" pitchFamily="18" charset="0"/>
              </a:rPr>
              <a:t>Jadad A et al. (1996) Assessing the quality of reports of randomized clinical trials: is blinding necessary? </a:t>
            </a:r>
            <a:r>
              <a:rPr lang="fi-FI" altLang="fi-FI" sz="2400" smtClean="0">
                <a:solidFill>
                  <a:schemeClr val="bg1"/>
                </a:solidFill>
                <a:latin typeface="Times New Roman" panose="02020603050405020304" pitchFamily="18" charset="0"/>
                <a:cs typeface="Times New Roman" panose="02020603050405020304" pitchFamily="18" charset="0"/>
              </a:rPr>
              <a:t>Control Clin Trials 17:1–12.</a:t>
            </a:r>
          </a:p>
          <a:p>
            <a:r>
              <a:rPr lang="fi-FI" altLang="fi-FI" sz="2400" smtClean="0">
                <a:solidFill>
                  <a:schemeClr val="bg1"/>
                </a:solidFill>
                <a:latin typeface="Times New Roman" panose="02020603050405020304" pitchFamily="18" charset="0"/>
                <a:cs typeface="Times New Roman" panose="02020603050405020304" pitchFamily="18" charset="0"/>
              </a:rPr>
              <a:t>Kelley K &amp; Preacher KJ (2012) On effect size. Psychol Meth 17:137-52.</a:t>
            </a:r>
          </a:p>
          <a:p>
            <a:r>
              <a:rPr lang="en-US" altLang="fi-FI" sz="2400" smtClean="0">
                <a:solidFill>
                  <a:schemeClr val="bg1"/>
                </a:solidFill>
                <a:latin typeface="Times New Roman" panose="02020603050405020304" pitchFamily="18" charset="0"/>
                <a:cs typeface="Times New Roman" panose="02020603050405020304" pitchFamily="18" charset="0"/>
              </a:rPr>
              <a:t>Leucht S et al. (2009). How to read and understand and use </a:t>
            </a:r>
            <a:r>
              <a:rPr lang="fi-FI" altLang="fi-FI" sz="2400" smtClean="0">
                <a:solidFill>
                  <a:schemeClr val="bg1"/>
                </a:solidFill>
                <a:latin typeface="Times New Roman" panose="02020603050405020304" pitchFamily="18" charset="0"/>
                <a:cs typeface="Times New Roman" panose="02020603050405020304" pitchFamily="18" charset="0"/>
              </a:rPr>
              <a:t>systematic reviews and meta-analyses. </a:t>
            </a:r>
            <a:r>
              <a:rPr lang="pl-PL" altLang="fi-FI" sz="2400" smtClean="0">
                <a:solidFill>
                  <a:schemeClr val="bg1"/>
                </a:solidFill>
                <a:latin typeface="Times New Roman" panose="02020603050405020304" pitchFamily="18" charset="0"/>
                <a:cs typeface="Times New Roman" panose="02020603050405020304" pitchFamily="18" charset="0"/>
              </a:rPr>
              <a:t>Acta Psychiatr Scand 119: 443–450</a:t>
            </a:r>
            <a:r>
              <a:rPr lang="fi-FI" altLang="fi-FI" sz="2400" smtClean="0">
                <a:solidFill>
                  <a:schemeClr val="bg1"/>
                </a:solidFill>
                <a:latin typeface="Times New Roman" panose="02020603050405020304" pitchFamily="18" charset="0"/>
                <a:cs typeface="Times New Roman" panose="02020603050405020304" pitchFamily="18" charset="0"/>
              </a:rPr>
              <a:t>.</a:t>
            </a:r>
          </a:p>
          <a:p>
            <a:r>
              <a:rPr lang="en-US" altLang="fi-FI" sz="2400" smtClean="0">
                <a:solidFill>
                  <a:schemeClr val="bg1"/>
                </a:solidFill>
                <a:latin typeface="Times New Roman" panose="02020603050405020304" pitchFamily="18" charset="0"/>
              </a:rPr>
              <a:t>Liberati A et al. The PRISMA statement for reporting systematic reviews and meta-analyses of studies that evaluate health care interventions: explanation and elaboration. PLoS Med 2009;6:e1000100.</a:t>
            </a:r>
            <a:endParaRPr lang="fi-FI" altLang="fi-FI" sz="2400" smtClean="0">
              <a:solidFill>
                <a:schemeClr val="bg1"/>
              </a:solidFill>
              <a:latin typeface="Times New Roman" panose="02020603050405020304" pitchFamily="18" charset="0"/>
              <a:cs typeface="Times New Roman" panose="02020603050405020304" pitchFamily="18" charset="0"/>
            </a:endParaRPr>
          </a:p>
          <a:p>
            <a:endParaRPr lang="fi-FI" altLang="fi-FI" sz="2400" smtClean="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DB49275C-5D62-425F-BB94-AE9392EFDC72}" type="slidenum">
              <a:rPr lang="en-US" altLang="fi-FI" sz="1400">
                <a:solidFill>
                  <a:schemeClr val="hlink"/>
                </a:solidFill>
                <a:latin typeface="Arial" panose="020B0604020202020204" pitchFamily="34" charset="0"/>
              </a:rPr>
              <a:pPr/>
              <a:t>35</a:t>
            </a:fld>
            <a:endParaRPr lang="en-US" altLang="fi-FI" sz="1400">
              <a:solidFill>
                <a:schemeClr val="hlink"/>
              </a:solidFill>
              <a:latin typeface="Arial" panose="020B0604020202020204" pitchFamily="34" charset="0"/>
            </a:endParaRPr>
          </a:p>
        </p:txBody>
      </p:sp>
      <p:sp>
        <p:nvSpPr>
          <p:cNvPr id="74755" name="Rectangle 3"/>
          <p:cNvSpPr>
            <a:spLocks noChangeArrowheads="1"/>
          </p:cNvSpPr>
          <p:nvPr>
            <p:ph type="body" idx="1"/>
          </p:nvPr>
        </p:nvSpPr>
        <p:spPr>
          <a:xfrm>
            <a:off x="323850" y="333375"/>
            <a:ext cx="7704138" cy="4535488"/>
          </a:xfrm>
          <a:noFill/>
        </p:spPr>
        <p:txBody>
          <a:bodyPr/>
          <a:lstStyle/>
          <a:p>
            <a:pPr>
              <a:lnSpc>
                <a:spcPct val="90000"/>
              </a:lnSpc>
            </a:pPr>
            <a:r>
              <a:rPr lang="en-US" altLang="fi-FI" sz="2400" smtClean="0">
                <a:solidFill>
                  <a:schemeClr val="bg1"/>
                </a:solidFill>
                <a:latin typeface="Times New Roman" panose="02020603050405020304" pitchFamily="18" charset="0"/>
              </a:rPr>
              <a:t>Moher D et al. Preferred reporting items for systematic reviews and meta-analyses: the PRISMA statement. PLoS Med 2009;6:e1000097</a:t>
            </a:r>
          </a:p>
          <a:p>
            <a:r>
              <a:rPr lang="en-US" altLang="fi-FI" sz="2400" smtClean="0">
                <a:solidFill>
                  <a:schemeClr val="bg1"/>
                </a:solidFill>
                <a:latin typeface="Times New Roman" panose="02020603050405020304" pitchFamily="18" charset="0"/>
              </a:rPr>
              <a:t>Sauerland S &amp; Seiler CM. Role of systematic reviews and meta-analysis in evidence-based medicine. W J Surgery 2005;29:582-7.</a:t>
            </a:r>
          </a:p>
          <a:p>
            <a:pPr>
              <a:lnSpc>
                <a:spcPct val="90000"/>
              </a:lnSpc>
            </a:pPr>
            <a:r>
              <a:rPr lang="en-US" altLang="fi-FI" sz="2400" smtClean="0">
                <a:solidFill>
                  <a:schemeClr val="bg1"/>
                </a:solidFill>
                <a:latin typeface="Times New Roman" panose="02020603050405020304" pitchFamily="18" charset="0"/>
              </a:rPr>
              <a:t>Shea BJ et al. Development of AMSTAR: a measurement tool to assess the methodological quality of systematic reviews. BMC Medical Research Methodology 2007; 7:10</a:t>
            </a:r>
          </a:p>
          <a:p>
            <a:pPr>
              <a:lnSpc>
                <a:spcPct val="90000"/>
              </a:lnSpc>
            </a:pPr>
            <a:r>
              <a:rPr lang="en-US" altLang="fi-FI" sz="2400" smtClean="0">
                <a:solidFill>
                  <a:schemeClr val="bg1"/>
                </a:solidFill>
                <a:latin typeface="Times New Roman" panose="02020603050405020304" pitchFamily="18" charset="0"/>
              </a:rPr>
              <a:t>Sterne JAC (ed.). Meta-Analysis in Stata: An Updated Collection from the Stata Journal, 2009. </a:t>
            </a:r>
          </a:p>
          <a:p>
            <a:pPr>
              <a:lnSpc>
                <a:spcPct val="90000"/>
              </a:lnSpc>
            </a:pPr>
            <a:r>
              <a:rPr lang="en-GB" altLang="fi-FI" sz="2400" smtClean="0">
                <a:solidFill>
                  <a:schemeClr val="bg1"/>
                </a:solidFill>
                <a:latin typeface="Times New Roman" panose="02020603050405020304" pitchFamily="18" charset="0"/>
              </a:rPr>
              <a:t>Stroup DF et al. Meta-analysis of observational studies in epidemiology. A proposal for reporting. JAMA 2000; 283:2008-12.</a:t>
            </a:r>
          </a:p>
          <a:p>
            <a:r>
              <a:rPr lang="en-US" altLang="fi-FI" sz="2400" smtClean="0">
                <a:solidFill>
                  <a:schemeClr val="bg1"/>
                </a:solidFill>
                <a:latin typeface="Times New Roman" panose="02020603050405020304" pitchFamily="18" charset="0"/>
              </a:rPr>
              <a:t>Sutton AJ et al. Methods for Meta-analysis in Medical Research. London: John Wiley, 2000.</a:t>
            </a:r>
          </a:p>
          <a:p>
            <a:endParaRPr lang="en-US" altLang="fi-FI" sz="2400" smtClean="0">
              <a:solidFill>
                <a:schemeClr val="bg1"/>
              </a:solidFill>
              <a:latin typeface="Times New Roman" panose="02020603050405020304" pitchFamily="18" charset="0"/>
            </a:endParaRPr>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endParaRPr lang="fi-FI" altLang="fi-FI" smtClean="0"/>
          </a:p>
        </p:txBody>
      </p:sp>
      <p:sp>
        <p:nvSpPr>
          <p:cNvPr id="3" name="Slide Number Placeholder 2"/>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6A08A9DB-FBDE-46BB-A378-1394C8DFC013}" type="slidenum">
              <a:rPr lang="en-US" altLang="fi-FI" sz="1400">
                <a:solidFill>
                  <a:schemeClr val="hlink"/>
                </a:solidFill>
                <a:latin typeface="Arial" panose="020B0604020202020204" pitchFamily="34" charset="0"/>
              </a:rPr>
              <a:pPr/>
              <a:t>36</a:t>
            </a:fld>
            <a:endParaRPr lang="en-US" altLang="fi-FI" sz="1400">
              <a:solidFill>
                <a:schemeClr val="hlink"/>
              </a:solidFill>
              <a:latin typeface="Arial" panose="020B0604020202020204" pitchFamily="34" charset="0"/>
            </a:endParaRPr>
          </a:p>
        </p:txBody>
      </p:sp>
      <p:pic>
        <p:nvPicPr>
          <p:cNvPr id="75780" name="Picture 2" descr="http://www.acpinternist.org/weekly/archives/2007/9/18/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71438"/>
            <a:ext cx="5214938" cy="67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4"/>
          <p:cNvSpPr txBox="1">
            <a:spLocks noChangeArrowheads="1"/>
          </p:cNvSpPr>
          <p:nvPr/>
        </p:nvSpPr>
        <p:spPr bwMode="auto">
          <a:xfrm>
            <a:off x="1157288" y="6381750"/>
            <a:ext cx="6900862" cy="400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2000">
                <a:solidFill>
                  <a:srgbClr val="FF0000"/>
                </a:solidFill>
                <a:latin typeface="Verdana" panose="020B0604030504040204" pitchFamily="34" charset="0"/>
              </a:rPr>
              <a:t>jouko.miettunen@oulu.fi / www.joukomiettunen.net</a:t>
            </a:r>
          </a:p>
        </p:txBody>
      </p:sp>
      <p:sp>
        <p:nvSpPr>
          <p:cNvPr id="75782" name="Tekstiruutu 1"/>
          <p:cNvSpPr txBox="1">
            <a:spLocks noChangeArrowheads="1"/>
          </p:cNvSpPr>
          <p:nvPr/>
        </p:nvSpPr>
        <p:spPr bwMode="auto">
          <a:xfrm>
            <a:off x="6088063" y="1341438"/>
            <a:ext cx="714375" cy="3063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a:spcBef>
                <a:spcPct val="20000"/>
              </a:spcBef>
              <a:buClr>
                <a:schemeClr val="hlink"/>
              </a:buClr>
              <a:buSzPct val="50000"/>
              <a:buFont typeface="Monotype Sorts" panose="05010101010101010101" pitchFamily="2" charset="2"/>
              <a:buChar char="n"/>
              <a:defRPr kumimoji="1" sz="2800">
                <a:solidFill>
                  <a:schemeClr val="tx1"/>
                </a:solidFill>
                <a:latin typeface="Arial" panose="020B0604020202020204" pitchFamily="34" charset="0"/>
              </a:defRPr>
            </a:lvl1pPr>
            <a:lvl2pPr marL="742950" indent="-285750" algn="l">
              <a:spcBef>
                <a:spcPct val="20000"/>
              </a:spcBef>
              <a:buClr>
                <a:srgbClr val="FF9966"/>
              </a:buClr>
              <a:buSzPct val="75000"/>
              <a:buFont typeface="Monotype Sorts" panose="05010101010101010101" pitchFamily="2" charset="2"/>
              <a:buChar char="u"/>
              <a:defRPr kumimoji="1" sz="2600">
                <a:solidFill>
                  <a:schemeClr val="tx1"/>
                </a:solidFill>
                <a:latin typeface="Arial" panose="020B0604020202020204" pitchFamily="34" charset="0"/>
              </a:defRPr>
            </a:lvl2pPr>
            <a:lvl3pPr marL="1143000" indent="-228600" algn="l">
              <a:spcBef>
                <a:spcPct val="20000"/>
              </a:spcBef>
              <a:buClr>
                <a:schemeClr val="hlink"/>
              </a:buClr>
              <a:buSzPct val="65000"/>
              <a:buFont typeface="Monotype Sorts" panose="05010101010101010101" pitchFamily="2" charset="2"/>
              <a:buChar char="F"/>
              <a:defRPr kumimoji="1" sz="2400">
                <a:solidFill>
                  <a:schemeClr val="tx1"/>
                </a:solidFill>
                <a:latin typeface="Arial" panose="020B0604020202020204" pitchFamily="34" charset="0"/>
              </a:defRPr>
            </a:lvl3pPr>
            <a:lvl4pPr marL="1600200" indent="-228600" algn="l">
              <a:spcBef>
                <a:spcPct val="20000"/>
              </a:spcBef>
              <a:buClr>
                <a:schemeClr val="tx2"/>
              </a:buClr>
              <a:buSzPct val="100000"/>
              <a:buChar char="•"/>
              <a:defRPr kumimoji="1" sz="2000">
                <a:solidFill>
                  <a:schemeClr val="tx1"/>
                </a:solidFill>
                <a:latin typeface="Arial" panose="020B0604020202020204" pitchFamily="34" charset="0"/>
              </a:defRPr>
            </a:lvl4pPr>
            <a:lvl5pPr marL="2057400" indent="-228600" algn="l">
              <a:spcBef>
                <a:spcPct val="20000"/>
              </a:spcBef>
              <a:buClr>
                <a:schemeClr val="hlink"/>
              </a:buClr>
              <a:buSzPct val="100000"/>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100000"/>
              <a:buChar char="–"/>
              <a:defRPr kumimoji="1" sz="2000">
                <a:solidFill>
                  <a:schemeClr val="tx1"/>
                </a:solidFill>
                <a:latin typeface="Arial" panose="020B0604020202020204" pitchFamily="34" charset="0"/>
              </a:defRPr>
            </a:lvl9pPr>
          </a:lstStyle>
          <a:p>
            <a:pPr algn="ctr">
              <a:spcBef>
                <a:spcPct val="0"/>
              </a:spcBef>
              <a:buClrTx/>
              <a:buSzTx/>
              <a:buFontTx/>
              <a:buNone/>
            </a:pPr>
            <a:r>
              <a:rPr lang="fi-FI" altLang="fi-FI" sz="1400" b="1" dirty="0" smtClean="0">
                <a:solidFill>
                  <a:schemeClr val="bg1"/>
                </a:solidFill>
                <a:latin typeface="Times New Roman" panose="02020603050405020304" pitchFamily="18" charset="0"/>
                <a:cs typeface="Times New Roman" panose="02020603050405020304" pitchFamily="18" charset="0"/>
              </a:rPr>
              <a:t>KT283</a:t>
            </a:r>
            <a:endParaRPr lang="fi-FI" altLang="fi-FI" sz="1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6E85745D-F3DA-4917-9D79-4011E71FFCC4}" type="slidenum">
              <a:rPr lang="en-US" altLang="fi-FI" sz="1400">
                <a:solidFill>
                  <a:schemeClr val="hlink"/>
                </a:solidFill>
                <a:latin typeface="Arial" panose="020B0604020202020204" pitchFamily="34" charset="0"/>
              </a:rPr>
              <a:pPr/>
              <a:t>4</a:t>
            </a:fld>
            <a:endParaRPr lang="en-US" altLang="fi-FI" sz="1400">
              <a:solidFill>
                <a:schemeClr val="hlink"/>
              </a:solidFill>
              <a:latin typeface="Arial" panose="020B0604020202020204" pitchFamily="34" charset="0"/>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14288" y="1916113"/>
            <a:ext cx="9144001" cy="4114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333375"/>
            <a:ext cx="6762750" cy="140017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iruutu 2"/>
          <p:cNvSpPr txBox="1"/>
          <p:nvPr/>
        </p:nvSpPr>
        <p:spPr>
          <a:xfrm>
            <a:off x="1746250" y="6264275"/>
            <a:ext cx="5621338" cy="522288"/>
          </a:xfrm>
          <a:prstGeom prst="rect">
            <a:avLst/>
          </a:prstGeom>
          <a:noFill/>
        </p:spPr>
        <p:txBody>
          <a:bodyPr wrap="none">
            <a:spAutoFit/>
          </a:bodyPr>
          <a:lstStyle/>
          <a:p>
            <a:pPr>
              <a:defRPr/>
            </a:pPr>
            <a:r>
              <a:rPr lang="fi-FI" sz="2800" dirty="0">
                <a:solidFill>
                  <a:schemeClr val="bg1"/>
                </a:solidFill>
                <a:latin typeface="+mn-lt"/>
              </a:rPr>
              <a:t>Nord J </a:t>
            </a:r>
            <a:r>
              <a:rPr lang="fi-FI" sz="2800" dirty="0" err="1">
                <a:solidFill>
                  <a:schemeClr val="bg1"/>
                </a:solidFill>
                <a:latin typeface="+mn-lt"/>
              </a:rPr>
              <a:t>Psychiatry</a:t>
            </a:r>
            <a:r>
              <a:rPr lang="fi-FI" sz="2800" dirty="0">
                <a:solidFill>
                  <a:schemeClr val="bg1"/>
                </a:solidFill>
                <a:latin typeface="+mn-lt"/>
              </a:rPr>
              <a:t> 2010; 64:181-8.</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9A2946-44B3-4206-A976-284138AC99DD}" type="slidenum">
              <a:rPr lang="en-US" altLang="fi-FI" smtClean="0"/>
              <a:pPr/>
              <a:t>5</a:t>
            </a:fld>
            <a:endParaRPr lang="en-US" altLang="fi-FI"/>
          </a:p>
        </p:txBody>
      </p:sp>
      <p:pic>
        <p:nvPicPr>
          <p:cNvPr id="4" name="Kuva 2"/>
          <p:cNvPicPr>
            <a:picLocks noChangeAspect="1"/>
          </p:cNvPicPr>
          <p:nvPr/>
        </p:nvPicPr>
        <p:blipFill>
          <a:blip r:embed="rId2"/>
          <a:stretch>
            <a:fillRect/>
          </a:stretch>
        </p:blipFill>
        <p:spPr>
          <a:xfrm>
            <a:off x="570323" y="321775"/>
            <a:ext cx="7820114" cy="5926625"/>
          </a:xfrm>
          <a:prstGeom prst="rect">
            <a:avLst/>
          </a:prstGeom>
        </p:spPr>
      </p:pic>
      <p:sp>
        <p:nvSpPr>
          <p:cNvPr id="5" name="Tekstiruutu 3"/>
          <p:cNvSpPr txBox="1"/>
          <p:nvPr/>
        </p:nvSpPr>
        <p:spPr>
          <a:xfrm>
            <a:off x="2987824" y="6329614"/>
            <a:ext cx="2985112" cy="523220"/>
          </a:xfrm>
          <a:prstGeom prst="rect">
            <a:avLst/>
          </a:prstGeom>
          <a:noFill/>
        </p:spPr>
        <p:txBody>
          <a:bodyPr wrap="none" rtlCol="0">
            <a:spAutoFit/>
          </a:bodyPr>
          <a:lstStyle/>
          <a:p>
            <a:r>
              <a:rPr lang="fi-FI" sz="2800" dirty="0" err="1" smtClean="0">
                <a:solidFill>
                  <a:schemeClr val="bg1"/>
                </a:solidFill>
                <a:latin typeface="+mn-lt"/>
              </a:rPr>
              <a:t>Brusselaers</a:t>
            </a:r>
            <a:r>
              <a:rPr lang="fi-FI" sz="2800" dirty="0" smtClean="0">
                <a:solidFill>
                  <a:schemeClr val="bg1"/>
                </a:solidFill>
                <a:latin typeface="+mn-lt"/>
              </a:rPr>
              <a:t> 2015</a:t>
            </a:r>
            <a:endParaRPr lang="fi-FI" sz="2800" dirty="0">
              <a:solidFill>
                <a:schemeClr val="bg1"/>
              </a:solidFill>
              <a:latin typeface="+mn-lt"/>
            </a:endParaRPr>
          </a:p>
        </p:txBody>
      </p:sp>
      <p:sp>
        <p:nvSpPr>
          <p:cNvPr id="6" name="TextBox 5"/>
          <p:cNvSpPr txBox="1"/>
          <p:nvPr/>
        </p:nvSpPr>
        <p:spPr>
          <a:xfrm>
            <a:off x="942220" y="620688"/>
            <a:ext cx="3749744" cy="707886"/>
          </a:xfrm>
          <a:prstGeom prst="rect">
            <a:avLst/>
          </a:prstGeom>
          <a:noFill/>
        </p:spPr>
        <p:txBody>
          <a:bodyPr wrap="none" rtlCol="0">
            <a:spAutoFit/>
          </a:bodyPr>
          <a:lstStyle/>
          <a:p>
            <a:r>
              <a:rPr lang="fi-FI" dirty="0" smtClean="0">
                <a:solidFill>
                  <a:srgbClr val="FF0000"/>
                </a:solidFill>
                <a:latin typeface="+mn-lt"/>
              </a:rPr>
              <a:t>How to </a:t>
            </a:r>
            <a:r>
              <a:rPr lang="fi-FI" dirty="0" err="1" smtClean="0">
                <a:solidFill>
                  <a:srgbClr val="FF0000"/>
                </a:solidFill>
                <a:latin typeface="+mn-lt"/>
              </a:rPr>
              <a:t>search</a:t>
            </a:r>
            <a:r>
              <a:rPr lang="fi-FI" dirty="0" smtClean="0">
                <a:solidFill>
                  <a:srgbClr val="FF0000"/>
                </a:solidFill>
                <a:latin typeface="+mn-lt"/>
              </a:rPr>
              <a:t>?</a:t>
            </a:r>
            <a:endParaRPr lang="fi-FI" dirty="0">
              <a:solidFill>
                <a:srgbClr val="FF0000"/>
              </a:solidFill>
              <a:latin typeface="+mn-lt"/>
            </a:endParaRPr>
          </a:p>
        </p:txBody>
      </p:sp>
    </p:spTree>
    <p:extLst>
      <p:ext uri="{BB962C8B-B14F-4D97-AF65-F5344CB8AC3E}">
        <p14:creationId xmlns:p14="http://schemas.microsoft.com/office/powerpoint/2010/main" val="284257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p:cNvSpPr>
            <a:spLocks noGrp="1"/>
          </p:cNvSpPr>
          <p:nvPr>
            <p:ph type="title"/>
          </p:nvPr>
        </p:nvSpPr>
        <p:spPr>
          <a:xfrm>
            <a:off x="1042988" y="549275"/>
            <a:ext cx="6096000" cy="1143000"/>
          </a:xfrm>
        </p:spPr>
        <p:txBody>
          <a:bodyPr/>
          <a:lstStyle/>
          <a:p>
            <a:r>
              <a:rPr lang="fi-FI" altLang="fi-FI" smtClean="0">
                <a:solidFill>
                  <a:schemeClr val="bg1"/>
                </a:solidFill>
              </a:rPr>
              <a:t>Reporting guidelines</a:t>
            </a:r>
          </a:p>
        </p:txBody>
      </p:sp>
      <p:sp>
        <p:nvSpPr>
          <p:cNvPr id="30723" name="Sisällön paikkamerkki 2"/>
          <p:cNvSpPr>
            <a:spLocks noGrp="1"/>
          </p:cNvSpPr>
          <p:nvPr>
            <p:ph idx="1"/>
          </p:nvPr>
        </p:nvSpPr>
        <p:spPr>
          <a:xfrm>
            <a:off x="971550" y="1916113"/>
            <a:ext cx="7416800" cy="4114800"/>
          </a:xfrm>
        </p:spPr>
        <p:txBody>
          <a:bodyPr/>
          <a:lstStyle/>
          <a:p>
            <a:r>
              <a:rPr lang="fi-FI" altLang="fi-FI" smtClean="0">
                <a:solidFill>
                  <a:schemeClr val="bg1"/>
                </a:solidFill>
              </a:rPr>
              <a:t>Moher et al. 2009, Liberati et al. 2009 (PRISMA)</a:t>
            </a:r>
          </a:p>
          <a:p>
            <a:pPr lvl="1"/>
            <a:r>
              <a:rPr lang="en-US" altLang="fi-FI" smtClean="0">
                <a:solidFill>
                  <a:schemeClr val="bg1"/>
                </a:solidFill>
              </a:rPr>
              <a:t>For clinical trials, may need to be edited for observational studies</a:t>
            </a:r>
            <a:endParaRPr lang="fi-FI" altLang="fi-FI" smtClean="0">
              <a:solidFill>
                <a:schemeClr val="bg1"/>
              </a:solidFill>
            </a:endParaRPr>
          </a:p>
          <a:p>
            <a:r>
              <a:rPr lang="fi-FI" altLang="fi-FI" smtClean="0">
                <a:solidFill>
                  <a:schemeClr val="bg1"/>
                </a:solidFill>
              </a:rPr>
              <a:t>Stroup et al. 2000 (MOOSE)</a:t>
            </a:r>
          </a:p>
          <a:p>
            <a:pPr lvl="1"/>
            <a:r>
              <a:rPr lang="fi-FI" altLang="fi-FI" smtClean="0">
                <a:solidFill>
                  <a:schemeClr val="bg1"/>
                </a:solidFill>
              </a:rPr>
              <a:t>Observational studies</a:t>
            </a:r>
          </a:p>
          <a:p>
            <a:r>
              <a:rPr lang="fi-FI" altLang="fi-FI" smtClean="0">
                <a:solidFill>
                  <a:schemeClr val="bg1"/>
                </a:solidFill>
              </a:rPr>
              <a:t>Shea et al. 2007 (AMSTAR)</a:t>
            </a:r>
          </a:p>
          <a:p>
            <a:pPr lvl="1"/>
            <a:r>
              <a:rPr lang="fi-FI" altLang="fi-FI" smtClean="0">
                <a:solidFill>
                  <a:schemeClr val="bg1"/>
                </a:solidFill>
              </a:rPr>
              <a:t>Tool for evaluating the quality of the studies</a:t>
            </a:r>
          </a:p>
        </p:txBody>
      </p:sp>
      <p:sp>
        <p:nvSpPr>
          <p:cNvPr id="4" name="Dian numeron paikkamerkki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F6CC9A8F-F9D4-4376-B3CD-D43F6BF808B0}" type="slidenum">
              <a:rPr lang="en-US" altLang="fi-FI" sz="1400">
                <a:solidFill>
                  <a:schemeClr val="hlink"/>
                </a:solidFill>
                <a:latin typeface="Arial" panose="020B0604020202020204" pitchFamily="34" charset="0"/>
              </a:rPr>
              <a:pPr/>
              <a:t>6</a:t>
            </a:fld>
            <a:endParaRPr lang="en-US" altLang="fi-FI" sz="1400">
              <a:solidFill>
                <a:schemeClr val="hlink"/>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tsikko 1"/>
          <p:cNvSpPr>
            <a:spLocks noGrp="1"/>
          </p:cNvSpPr>
          <p:nvPr>
            <p:ph type="title"/>
          </p:nvPr>
        </p:nvSpPr>
        <p:spPr>
          <a:xfrm>
            <a:off x="1547813" y="0"/>
            <a:ext cx="6096000" cy="1143000"/>
          </a:xfrm>
        </p:spPr>
        <p:txBody>
          <a:bodyPr/>
          <a:lstStyle/>
          <a:p>
            <a:r>
              <a:rPr lang="fi-FI" altLang="fi-FI" smtClean="0">
                <a:solidFill>
                  <a:schemeClr val="bg1"/>
                </a:solidFill>
              </a:rPr>
              <a:t>Collected variables</a:t>
            </a:r>
          </a:p>
        </p:txBody>
      </p:sp>
      <p:sp>
        <p:nvSpPr>
          <p:cNvPr id="4" name="Dian numeron paikkamerkki 3"/>
          <p:cNvSpPr>
            <a:spLocks noGrp="1"/>
          </p:cNvSpPr>
          <p:nvPr>
            <p:ph type="sldNum" sz="quarter" idx="10"/>
          </p:nvPr>
        </p:nvSpPr>
        <p:spPr>
          <a:xfrm>
            <a:off x="6948488" y="6400800"/>
            <a:ext cx="1905000" cy="457200"/>
          </a:xfrm>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0D82D57B-1E9F-4754-A5DE-5AE6B55484E5}" type="slidenum">
              <a:rPr lang="en-US" altLang="fi-FI" sz="1400">
                <a:solidFill>
                  <a:schemeClr val="hlink"/>
                </a:solidFill>
                <a:latin typeface="Arial" panose="020B0604020202020204" pitchFamily="34" charset="0"/>
              </a:rPr>
              <a:pPr/>
              <a:t>7</a:t>
            </a:fld>
            <a:endParaRPr lang="en-US" altLang="fi-FI" sz="1400">
              <a:solidFill>
                <a:schemeClr val="hlink"/>
              </a:solidFill>
              <a:latin typeface="Arial" panose="020B0604020202020204" pitchFamily="34" charset="0"/>
            </a:endParaRP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8259762"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ikehys 6"/>
          <p:cNvSpPr txBox="1"/>
          <p:nvPr/>
        </p:nvSpPr>
        <p:spPr>
          <a:xfrm>
            <a:off x="2179638" y="836613"/>
            <a:ext cx="4767262" cy="523875"/>
          </a:xfrm>
          <a:prstGeom prst="rect">
            <a:avLst/>
          </a:prstGeom>
          <a:noFill/>
        </p:spPr>
        <p:txBody>
          <a:bodyPr wrap="none">
            <a:spAutoFit/>
          </a:bodyPr>
          <a:lstStyle/>
          <a:p>
            <a:pPr>
              <a:buFont typeface="Arial" pitchFamily="34" charset="0"/>
              <a:buChar char="•"/>
              <a:defRPr/>
            </a:pPr>
            <a:r>
              <a:rPr lang="fi-FI" sz="2800" dirty="0" err="1">
                <a:solidFill>
                  <a:schemeClr val="bg1"/>
                </a:solidFill>
                <a:latin typeface="+mn-lt"/>
              </a:rPr>
              <a:t>Form</a:t>
            </a:r>
            <a:r>
              <a:rPr lang="fi-FI" sz="2800" dirty="0">
                <a:solidFill>
                  <a:schemeClr val="bg1"/>
                </a:solidFill>
                <a:latin typeface="+mn-lt"/>
              </a:rPr>
              <a:t> for the data </a:t>
            </a:r>
            <a:r>
              <a:rPr lang="fi-FI" sz="2800" dirty="0" err="1">
                <a:solidFill>
                  <a:schemeClr val="bg1"/>
                </a:solidFill>
                <a:latin typeface="+mn-lt"/>
              </a:rPr>
              <a:t>collection</a:t>
            </a:r>
            <a:endParaRPr lang="fi-FI" sz="2800" dirty="0">
              <a:solidFill>
                <a:schemeClr val="bg1"/>
              </a:solidFill>
              <a:latin typeface="+mn-lt"/>
            </a:endParaRPr>
          </a:p>
        </p:txBody>
      </p:sp>
      <p:sp>
        <p:nvSpPr>
          <p:cNvPr id="6" name="Tekstikehys 5"/>
          <p:cNvSpPr txBox="1"/>
          <p:nvPr/>
        </p:nvSpPr>
        <p:spPr>
          <a:xfrm>
            <a:off x="3057525" y="6396038"/>
            <a:ext cx="2951163" cy="400050"/>
          </a:xfrm>
          <a:prstGeom prst="rect">
            <a:avLst/>
          </a:prstGeom>
          <a:noFill/>
        </p:spPr>
        <p:txBody>
          <a:bodyPr wrap="none">
            <a:spAutoFit/>
          </a:bodyPr>
          <a:lstStyle/>
          <a:p>
            <a:pPr>
              <a:defRPr/>
            </a:pPr>
            <a:r>
              <a:rPr lang="fi-FI" sz="2000" dirty="0">
                <a:solidFill>
                  <a:schemeClr val="bg1"/>
                </a:solidFill>
                <a:latin typeface="+mn-lt"/>
              </a:rPr>
              <a:t>Jääskeläinen et al. 2013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tsikko 1"/>
          <p:cNvSpPr>
            <a:spLocks noGrp="1"/>
          </p:cNvSpPr>
          <p:nvPr>
            <p:ph type="title"/>
          </p:nvPr>
        </p:nvSpPr>
        <p:spPr>
          <a:xfrm>
            <a:off x="1692275" y="22225"/>
            <a:ext cx="7056438" cy="1143000"/>
          </a:xfrm>
        </p:spPr>
        <p:txBody>
          <a:bodyPr/>
          <a:lstStyle/>
          <a:p>
            <a:r>
              <a:rPr lang="fi-FI" altLang="fi-FI" smtClean="0">
                <a:solidFill>
                  <a:schemeClr val="bg1"/>
                </a:solidFill>
              </a:rPr>
              <a:t>Literature table</a:t>
            </a:r>
          </a:p>
        </p:txBody>
      </p:sp>
      <p:sp>
        <p:nvSpPr>
          <p:cNvPr id="4" name="Dian numeron paikkamerkki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F0CA8F35-616F-4E9E-B3FF-3CE668D6E9C4}" type="slidenum">
              <a:rPr lang="en-US" altLang="fi-FI" sz="1400">
                <a:solidFill>
                  <a:schemeClr val="hlink"/>
                </a:solidFill>
                <a:latin typeface="Arial" panose="020B0604020202020204" pitchFamily="34" charset="0"/>
              </a:rPr>
              <a:pPr/>
              <a:t>8</a:t>
            </a:fld>
            <a:endParaRPr lang="en-US" altLang="fi-FI" sz="1400">
              <a:solidFill>
                <a:schemeClr val="hlink"/>
              </a:solidFill>
              <a:latin typeface="Arial" panose="020B0604020202020204" pitchFamily="34" charset="0"/>
            </a:endParaRPr>
          </a:p>
        </p:txBody>
      </p:sp>
      <p:sp>
        <p:nvSpPr>
          <p:cNvPr id="7" name="Tekstikehys 6"/>
          <p:cNvSpPr txBox="1"/>
          <p:nvPr/>
        </p:nvSpPr>
        <p:spPr>
          <a:xfrm>
            <a:off x="850900" y="914400"/>
            <a:ext cx="7367588" cy="584200"/>
          </a:xfrm>
          <a:prstGeom prst="rect">
            <a:avLst/>
          </a:prstGeom>
          <a:noFill/>
        </p:spPr>
        <p:txBody>
          <a:bodyPr wrap="none">
            <a:spAutoFit/>
          </a:bodyPr>
          <a:lstStyle/>
          <a:p>
            <a:pPr algn="l">
              <a:buFont typeface="Arial" pitchFamily="34" charset="0"/>
              <a:buChar char="•"/>
              <a:defRPr/>
            </a:pPr>
            <a:r>
              <a:rPr lang="fi-FI" sz="3200" dirty="0">
                <a:solidFill>
                  <a:schemeClr val="bg1"/>
                </a:solidFill>
                <a:latin typeface="+mn-lt"/>
              </a:rPr>
              <a:t> </a:t>
            </a:r>
            <a:r>
              <a:rPr lang="fi-FI" sz="3200" dirty="0" err="1">
                <a:solidFill>
                  <a:schemeClr val="bg1"/>
                </a:solidFill>
                <a:latin typeface="+mn-lt"/>
              </a:rPr>
              <a:t>All</a:t>
            </a:r>
            <a:r>
              <a:rPr lang="fi-FI" sz="3200" dirty="0">
                <a:solidFill>
                  <a:schemeClr val="bg1"/>
                </a:solidFill>
                <a:latin typeface="+mn-lt"/>
              </a:rPr>
              <a:t> </a:t>
            </a:r>
            <a:r>
              <a:rPr lang="fi-FI" sz="3200" dirty="0" err="1">
                <a:solidFill>
                  <a:schemeClr val="bg1"/>
                </a:solidFill>
                <a:latin typeface="+mn-lt"/>
              </a:rPr>
              <a:t>studies</a:t>
            </a:r>
            <a:r>
              <a:rPr lang="fi-FI" sz="3200" dirty="0">
                <a:solidFill>
                  <a:schemeClr val="bg1"/>
                </a:solidFill>
                <a:latin typeface="+mn-lt"/>
              </a:rPr>
              <a:t> and </a:t>
            </a:r>
            <a:r>
              <a:rPr lang="fi-FI" sz="3200" dirty="0" err="1">
                <a:solidFill>
                  <a:schemeClr val="bg1"/>
                </a:solidFill>
                <a:latin typeface="+mn-lt"/>
              </a:rPr>
              <a:t>essential</a:t>
            </a:r>
            <a:r>
              <a:rPr lang="fi-FI" sz="3200" dirty="0">
                <a:solidFill>
                  <a:schemeClr val="bg1"/>
                </a:solidFill>
                <a:latin typeface="+mn-lt"/>
              </a:rPr>
              <a:t> data </a:t>
            </a:r>
            <a:r>
              <a:rPr lang="fi-FI" sz="3200" dirty="0" err="1">
                <a:solidFill>
                  <a:schemeClr val="bg1"/>
                </a:solidFill>
                <a:latin typeface="+mn-lt"/>
              </a:rPr>
              <a:t>included</a:t>
            </a:r>
            <a:endParaRPr lang="fi-FI" sz="3200" dirty="0">
              <a:solidFill>
                <a:schemeClr val="bg1"/>
              </a:solidFill>
              <a:latin typeface="+mn-lt"/>
            </a:endParaRPr>
          </a:p>
        </p:txBody>
      </p:sp>
      <p:sp>
        <p:nvSpPr>
          <p:cNvPr id="6" name="Tekstikehys 5"/>
          <p:cNvSpPr txBox="1"/>
          <p:nvPr/>
        </p:nvSpPr>
        <p:spPr>
          <a:xfrm>
            <a:off x="2747963" y="6215063"/>
            <a:ext cx="3487737" cy="400050"/>
          </a:xfrm>
          <a:prstGeom prst="rect">
            <a:avLst/>
          </a:prstGeom>
          <a:noFill/>
        </p:spPr>
        <p:txBody>
          <a:bodyPr wrap="none">
            <a:spAutoFit/>
          </a:bodyPr>
          <a:lstStyle/>
          <a:p>
            <a:pPr>
              <a:defRPr/>
            </a:pPr>
            <a:r>
              <a:rPr lang="fi-FI" sz="2000" dirty="0">
                <a:solidFill>
                  <a:schemeClr val="bg1"/>
                </a:solidFill>
                <a:latin typeface="+mn-lt"/>
              </a:rPr>
              <a:t>Huhtaniska et al. </a:t>
            </a:r>
            <a:r>
              <a:rPr lang="fi-FI" sz="2000" dirty="0" err="1">
                <a:solidFill>
                  <a:schemeClr val="bg1"/>
                </a:solidFill>
                <a:latin typeface="+mn-lt"/>
              </a:rPr>
              <a:t>Manuscript</a:t>
            </a:r>
            <a:r>
              <a:rPr lang="fi-FI" sz="2000" dirty="0">
                <a:solidFill>
                  <a:schemeClr val="bg1"/>
                </a:solidFill>
                <a:latin typeface="+mn-lt"/>
              </a:rPr>
              <a:t>.</a:t>
            </a:r>
          </a:p>
        </p:txBody>
      </p:sp>
      <p:pic>
        <p:nvPicPr>
          <p:cNvPr id="399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1916113"/>
            <a:ext cx="8929688" cy="33162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1835150" y="1628775"/>
            <a:ext cx="6096000" cy="4114800"/>
          </a:xfrm>
        </p:spPr>
        <p:txBody>
          <a:bodyPr/>
          <a:lstStyle/>
          <a:p>
            <a:r>
              <a:rPr lang="en-US" altLang="fi-FI" smtClean="0">
                <a:solidFill>
                  <a:schemeClr val="bg1"/>
                </a:solidFill>
              </a:rPr>
              <a:t>Publication bias is estimated with a funnel plot</a:t>
            </a:r>
          </a:p>
          <a:p>
            <a:r>
              <a:rPr lang="en-US" altLang="fi-FI" smtClean="0">
                <a:solidFill>
                  <a:schemeClr val="bg1"/>
                </a:solidFill>
              </a:rPr>
              <a:t>It is assumed that the most accurate (and the largest) studies give average results, the smaller studies should be on both sides of the average</a:t>
            </a:r>
          </a:p>
          <a:p>
            <a:r>
              <a:rPr lang="en-US" altLang="fi-FI" smtClean="0">
                <a:solidFill>
                  <a:schemeClr val="bg1"/>
                </a:solidFill>
              </a:rPr>
              <a:t>"Trim and fill", "Fail -safe" N</a:t>
            </a:r>
          </a:p>
        </p:txBody>
      </p:sp>
      <p:sp>
        <p:nvSpPr>
          <p:cNvPr id="4" name="Slide Number Placeholder 3"/>
          <p:cNvSpPr>
            <a:spLocks noGrp="1"/>
          </p:cNvSpPr>
          <p:nvPr>
            <p:ph type="sldNum" sz="quarter" idx="10"/>
          </p:nvPr>
        </p:nvSpPr>
        <p:spPr/>
        <p:txBody>
          <a:bodyPr/>
          <a:lstStyle>
            <a:lvl1pPr>
              <a:defRPr kumimoji="1" sz="4000">
                <a:solidFill>
                  <a:schemeClr val="tx1"/>
                </a:solidFill>
                <a:latin typeface="Courier" pitchFamily="49" charset="0"/>
              </a:defRPr>
            </a:lvl1pPr>
            <a:lvl2pPr marL="742950" indent="-285750">
              <a:defRPr kumimoji="1" sz="4000">
                <a:solidFill>
                  <a:schemeClr val="tx1"/>
                </a:solidFill>
                <a:latin typeface="Courier" pitchFamily="49" charset="0"/>
              </a:defRPr>
            </a:lvl2pPr>
            <a:lvl3pPr marL="1143000" indent="-228600">
              <a:defRPr kumimoji="1" sz="4000">
                <a:solidFill>
                  <a:schemeClr val="tx1"/>
                </a:solidFill>
                <a:latin typeface="Courier" pitchFamily="49" charset="0"/>
              </a:defRPr>
            </a:lvl3pPr>
            <a:lvl4pPr marL="1600200" indent="-228600">
              <a:defRPr kumimoji="1" sz="4000">
                <a:solidFill>
                  <a:schemeClr val="tx1"/>
                </a:solidFill>
                <a:latin typeface="Courier" pitchFamily="49" charset="0"/>
              </a:defRPr>
            </a:lvl4pPr>
            <a:lvl5pPr marL="2057400" indent="-228600">
              <a:defRPr kumimoji="1" sz="4000">
                <a:solidFill>
                  <a:schemeClr val="tx1"/>
                </a:solidFill>
                <a:latin typeface="Courier" pitchFamily="49" charset="0"/>
              </a:defRPr>
            </a:lvl5pPr>
            <a:lvl6pPr marL="2514600" indent="-228600" algn="ctr" eaLnBrk="0" fontAlgn="base" hangingPunct="0">
              <a:spcBef>
                <a:spcPct val="0"/>
              </a:spcBef>
              <a:spcAft>
                <a:spcPct val="0"/>
              </a:spcAft>
              <a:defRPr kumimoji="1" sz="4000">
                <a:solidFill>
                  <a:schemeClr val="tx1"/>
                </a:solidFill>
                <a:latin typeface="Courier" pitchFamily="49" charset="0"/>
              </a:defRPr>
            </a:lvl6pPr>
            <a:lvl7pPr marL="2971800" indent="-228600" algn="ctr" eaLnBrk="0" fontAlgn="base" hangingPunct="0">
              <a:spcBef>
                <a:spcPct val="0"/>
              </a:spcBef>
              <a:spcAft>
                <a:spcPct val="0"/>
              </a:spcAft>
              <a:defRPr kumimoji="1" sz="4000">
                <a:solidFill>
                  <a:schemeClr val="tx1"/>
                </a:solidFill>
                <a:latin typeface="Courier" pitchFamily="49" charset="0"/>
              </a:defRPr>
            </a:lvl7pPr>
            <a:lvl8pPr marL="3429000" indent="-228600" algn="ctr" eaLnBrk="0" fontAlgn="base" hangingPunct="0">
              <a:spcBef>
                <a:spcPct val="0"/>
              </a:spcBef>
              <a:spcAft>
                <a:spcPct val="0"/>
              </a:spcAft>
              <a:defRPr kumimoji="1" sz="4000">
                <a:solidFill>
                  <a:schemeClr val="tx1"/>
                </a:solidFill>
                <a:latin typeface="Courier" pitchFamily="49" charset="0"/>
              </a:defRPr>
            </a:lvl8pPr>
            <a:lvl9pPr marL="3886200" indent="-228600" algn="ctr" eaLnBrk="0" fontAlgn="base" hangingPunct="0">
              <a:spcBef>
                <a:spcPct val="0"/>
              </a:spcBef>
              <a:spcAft>
                <a:spcPct val="0"/>
              </a:spcAft>
              <a:defRPr kumimoji="1" sz="4000">
                <a:solidFill>
                  <a:schemeClr val="tx1"/>
                </a:solidFill>
                <a:latin typeface="Courier" pitchFamily="49" charset="0"/>
              </a:defRPr>
            </a:lvl9pPr>
          </a:lstStyle>
          <a:p>
            <a:fld id="{71B7B646-3F2F-4FFD-8D95-CFFFFA374F0B}" type="slidenum">
              <a:rPr lang="en-US" altLang="fi-FI" sz="1400">
                <a:solidFill>
                  <a:schemeClr val="hlink"/>
                </a:solidFill>
                <a:latin typeface="Arial" panose="020B0604020202020204" pitchFamily="34" charset="0"/>
              </a:rPr>
              <a:pPr/>
              <a:t>9</a:t>
            </a:fld>
            <a:endParaRPr lang="en-US" altLang="fi-FI" sz="1400">
              <a:solidFill>
                <a:schemeClr val="hlink"/>
              </a:solidFill>
              <a:latin typeface="Arial" panose="020B0604020202020204" pitchFamily="34" charset="0"/>
            </a:endParaRPr>
          </a:p>
        </p:txBody>
      </p:sp>
      <p:sp>
        <p:nvSpPr>
          <p:cNvPr id="5" name="Otsikko 1"/>
          <p:cNvSpPr txBox="1">
            <a:spLocks/>
          </p:cNvSpPr>
          <p:nvPr/>
        </p:nvSpPr>
        <p:spPr bwMode="auto">
          <a:xfrm>
            <a:off x="1476375" y="404813"/>
            <a:ext cx="6096000" cy="1143000"/>
          </a:xfrm>
          <a:prstGeom prst="rect">
            <a:avLst/>
          </a:prstGeom>
          <a:noFill/>
          <a:ln w="9525">
            <a:noFill/>
            <a:miter lim="800000"/>
            <a:headEnd/>
            <a:tailEnd/>
          </a:ln>
        </p:spPr>
        <p:txBody>
          <a:bodyPr lIns="92075" tIns="46038" rIns="92075" bIns="46038" anchor="ctr"/>
          <a:lstStyle/>
          <a:p>
            <a:pPr algn="l">
              <a:lnSpc>
                <a:spcPct val="70000"/>
              </a:lnSpc>
              <a:defRPr/>
            </a:pPr>
            <a:r>
              <a:rPr lang="fi-FI" sz="4800" b="1" kern="0" dirty="0" err="1">
                <a:solidFill>
                  <a:schemeClr val="bg1"/>
                </a:solidFill>
                <a:latin typeface="+mj-lt"/>
                <a:ea typeface="+mj-ea"/>
                <a:cs typeface="+mj-cs"/>
              </a:rPr>
              <a:t>Sources</a:t>
            </a:r>
            <a:r>
              <a:rPr lang="fi-FI" sz="4800" b="1" kern="0" dirty="0">
                <a:solidFill>
                  <a:schemeClr val="bg1"/>
                </a:solidFill>
                <a:latin typeface="+mj-lt"/>
                <a:ea typeface="+mj-ea"/>
                <a:cs typeface="+mj-cs"/>
              </a:rPr>
              <a:t> of </a:t>
            </a:r>
            <a:r>
              <a:rPr lang="fi-FI" sz="4800" b="1" kern="0" dirty="0" err="1">
                <a:solidFill>
                  <a:schemeClr val="bg1"/>
                </a:solidFill>
                <a:latin typeface="+mj-lt"/>
                <a:ea typeface="+mj-ea"/>
                <a:cs typeface="+mj-cs"/>
              </a:rPr>
              <a:t>bias</a:t>
            </a:r>
            <a:endParaRPr lang="fi-FI" sz="4800" b="1" kern="0" dirty="0">
              <a:solidFill>
                <a:schemeClr val="bg1"/>
              </a:solidFill>
              <a:latin typeface="+mj-lt"/>
              <a:ea typeface="+mj-ea"/>
              <a:cs typeface="+mj-cs"/>
            </a:endParaRPr>
          </a:p>
        </p:txBody>
      </p:sp>
      <p:sp>
        <p:nvSpPr>
          <p:cNvPr id="6" name="Suorakulmio 5"/>
          <p:cNvSpPr/>
          <p:nvPr/>
        </p:nvSpPr>
        <p:spPr>
          <a:xfrm>
            <a:off x="900113" y="6092825"/>
            <a:ext cx="8910637" cy="523875"/>
          </a:xfrm>
          <a:prstGeom prst="rect">
            <a:avLst/>
          </a:prstGeom>
        </p:spPr>
        <p:txBody>
          <a:bodyPr>
            <a:spAutoFit/>
          </a:bodyPr>
          <a:lstStyle/>
          <a:p>
            <a:pPr algn="l">
              <a:defRPr/>
            </a:pPr>
            <a:r>
              <a:rPr lang="fi-FI" sz="2800" dirty="0">
                <a:solidFill>
                  <a:schemeClr val="bg1"/>
                </a:solidFill>
                <a:latin typeface="+mn-lt"/>
              </a:rPr>
              <a:t>Rosenberg. </a:t>
            </a:r>
            <a:r>
              <a:rPr lang="fi-FI" sz="2800" dirty="0" err="1">
                <a:solidFill>
                  <a:schemeClr val="bg1"/>
                </a:solidFill>
                <a:latin typeface="+mn-lt"/>
              </a:rPr>
              <a:t>Evolution</a:t>
            </a:r>
            <a:r>
              <a:rPr lang="fi-FI" sz="2800" dirty="0">
                <a:solidFill>
                  <a:schemeClr val="bg1"/>
                </a:solidFill>
                <a:latin typeface="+mn-lt"/>
              </a:rPr>
              <a:t> 2005;59: 464-8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Courier" pitchFamily="49"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chemeClr val="tx1"/>
            </a:solidFill>
            <a:effectLst/>
            <a:latin typeface="Courier" pitchFamily="49" charset="0"/>
          </a:defRPr>
        </a:defPPr>
      </a:lstStyle>
    </a:lnDef>
  </a:objectDefaults>
  <a:extraClrSchemeLst>
    <a:extraClrScheme>
      <a:clrScheme name="Default Design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Default Design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7779</TotalTime>
  <Words>2071</Words>
  <Application>Microsoft Office PowerPoint</Application>
  <PresentationFormat>Overhead</PresentationFormat>
  <Paragraphs>252</Paragraphs>
  <Slides>36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Courier</vt:lpstr>
      <vt:lpstr>Arial</vt:lpstr>
      <vt:lpstr>Arial Narrow</vt:lpstr>
      <vt:lpstr>Monotype Sorts</vt:lpstr>
      <vt:lpstr>Times New Roman</vt:lpstr>
      <vt:lpstr>Verdana</vt:lpstr>
      <vt:lpstr>Wingdings</vt:lpstr>
      <vt:lpstr>Default Design</vt:lpstr>
      <vt:lpstr>Systematic reviews and meta-analyses</vt:lpstr>
      <vt:lpstr>PowerPoint Presentation</vt:lpstr>
      <vt:lpstr>Meta-analyses</vt:lpstr>
      <vt:lpstr>PowerPoint Presentation</vt:lpstr>
      <vt:lpstr>PowerPoint Presentation</vt:lpstr>
      <vt:lpstr>Reporting guidelines</vt:lpstr>
      <vt:lpstr>Collected variables</vt:lpstr>
      <vt:lpstr>Literature table</vt:lpstr>
      <vt:lpstr>PowerPoint Presentation</vt:lpstr>
      <vt:lpstr>PowerPoint Presentation</vt:lpstr>
      <vt:lpstr>Funnel Plot</vt:lpstr>
      <vt:lpstr>Trim and Fill</vt:lpstr>
      <vt:lpstr>Pooling the studies</vt:lpstr>
      <vt:lpstr>Pooling the studies</vt:lpstr>
      <vt:lpstr>Cohen’s d</vt:lpstr>
      <vt:lpstr>PowerPoint Presentation</vt:lpstr>
      <vt:lpstr>Effect size estimates</vt:lpstr>
      <vt:lpstr>PowerPoint Presentation</vt:lpstr>
      <vt:lpstr>PowerPoint Presentation</vt:lpstr>
      <vt:lpstr>Weighting studies</vt:lpstr>
      <vt:lpstr>Weighting studies</vt:lpstr>
      <vt:lpstr>Heterogeneity</vt:lpstr>
      <vt:lpstr>Meta-regression</vt:lpstr>
      <vt:lpstr>Meta-regression</vt:lpstr>
      <vt:lpstr>PowerPoint Presentation</vt:lpstr>
      <vt:lpstr>”network meta-analysis”</vt:lpstr>
      <vt:lpstr>PowerPoint Presentation</vt:lpstr>
      <vt:lpstr>PowerPoint Presentation</vt:lpstr>
      <vt:lpstr>Meta-analysis of temperament traits in case-control studies in different psychiatric disorders</vt:lpstr>
      <vt:lpstr>Statistical software</vt:lpstr>
      <vt:lpstr>Other statistical methods</vt:lpstr>
      <vt:lpstr>PowerPoint Presentation</vt:lpstr>
      <vt:lpstr>PowerPoint Presentation</vt:lpstr>
      <vt:lpstr>PowerPoint Presentation</vt:lpstr>
      <vt:lpstr>PowerPoint Presentation</vt:lpstr>
      <vt:lpstr>PowerPoint Presentation</vt:lpstr>
    </vt:vector>
  </TitlesOfParts>
  <Company>Oulun yliopisto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methods in longitudinal studies</dc:title>
  <dc:creator>Jouko Miettunen</dc:creator>
  <cp:lastModifiedBy>Jouko Miettunen</cp:lastModifiedBy>
  <cp:revision>418</cp:revision>
  <cp:lastPrinted>2001-05-03T13:27:13Z</cp:lastPrinted>
  <dcterms:created xsi:type="dcterms:W3CDTF">2001-04-23T06:57:17Z</dcterms:created>
  <dcterms:modified xsi:type="dcterms:W3CDTF">2016-11-23T11:14:29Z</dcterms:modified>
</cp:coreProperties>
</file>